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66"/>
  </p:notesMasterIdLst>
  <p:sldIdLst>
    <p:sldId id="256" r:id="rId2"/>
    <p:sldId id="266" r:id="rId3"/>
    <p:sldId id="280" r:id="rId4"/>
    <p:sldId id="257" r:id="rId5"/>
    <p:sldId id="258" r:id="rId6"/>
    <p:sldId id="281" r:id="rId7"/>
    <p:sldId id="269" r:id="rId8"/>
    <p:sldId id="259" r:id="rId9"/>
    <p:sldId id="282" r:id="rId10"/>
    <p:sldId id="283" r:id="rId11"/>
    <p:sldId id="284" r:id="rId12"/>
    <p:sldId id="285" r:id="rId13"/>
    <p:sldId id="293" r:id="rId14"/>
    <p:sldId id="294" r:id="rId15"/>
    <p:sldId id="318" r:id="rId16"/>
    <p:sldId id="270" r:id="rId17"/>
    <p:sldId id="286" r:id="rId18"/>
    <p:sldId id="290" r:id="rId19"/>
    <p:sldId id="271" r:id="rId20"/>
    <p:sldId id="267" r:id="rId21"/>
    <p:sldId id="260" r:id="rId22"/>
    <p:sldId id="261" r:id="rId23"/>
    <p:sldId id="262" r:id="rId24"/>
    <p:sldId id="312" r:id="rId25"/>
    <p:sldId id="315" r:id="rId26"/>
    <p:sldId id="313" r:id="rId27"/>
    <p:sldId id="268" r:id="rId28"/>
    <p:sldId id="273" r:id="rId29"/>
    <p:sldId id="272" r:id="rId30"/>
    <p:sldId id="279" r:id="rId31"/>
    <p:sldId id="320" r:id="rId32"/>
    <p:sldId id="275" r:id="rId33"/>
    <p:sldId id="278" r:id="rId34"/>
    <p:sldId id="314" r:id="rId35"/>
    <p:sldId id="288" r:id="rId36"/>
    <p:sldId id="274" r:id="rId37"/>
    <p:sldId id="287" r:id="rId38"/>
    <p:sldId id="292" r:id="rId39"/>
    <p:sldId id="296" r:id="rId40"/>
    <p:sldId id="297" r:id="rId41"/>
    <p:sldId id="298" r:id="rId42"/>
    <p:sldId id="300" r:id="rId43"/>
    <p:sldId id="316" r:id="rId44"/>
    <p:sldId id="301" r:id="rId45"/>
    <p:sldId id="302" r:id="rId46"/>
    <p:sldId id="309" r:id="rId47"/>
    <p:sldId id="322" r:id="rId48"/>
    <p:sldId id="323" r:id="rId49"/>
    <p:sldId id="327" r:id="rId50"/>
    <p:sldId id="324" r:id="rId51"/>
    <p:sldId id="326" r:id="rId52"/>
    <p:sldId id="325" r:id="rId53"/>
    <p:sldId id="291" r:id="rId54"/>
    <p:sldId id="295" r:id="rId55"/>
    <p:sldId id="299" r:id="rId56"/>
    <p:sldId id="303" r:id="rId57"/>
    <p:sldId id="304" r:id="rId58"/>
    <p:sldId id="321" r:id="rId59"/>
    <p:sldId id="305" r:id="rId60"/>
    <p:sldId id="306" r:id="rId61"/>
    <p:sldId id="307" r:id="rId62"/>
    <p:sldId id="310" r:id="rId63"/>
    <p:sldId id="311" r:id="rId64"/>
    <p:sldId id="317"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86" autoAdjust="0"/>
    <p:restoredTop sz="68892" autoAdjust="0"/>
  </p:normalViewPr>
  <p:slideViewPr>
    <p:cSldViewPr>
      <p:cViewPr varScale="1">
        <p:scale>
          <a:sx n="59" d="100"/>
          <a:sy n="59" d="100"/>
        </p:scale>
        <p:origin x="-2316"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3AB1CE-1BB5-4C9D-820F-99CF2A499010}" type="doc">
      <dgm:prSet loTypeId="urn:microsoft.com/office/officeart/2005/8/layout/hProcess11" loCatId="process" qsTypeId="urn:microsoft.com/office/officeart/2005/8/quickstyle/simple1" qsCatId="simple" csTypeId="urn:microsoft.com/office/officeart/2005/8/colors/accent1_2" csCatId="accent1" phldr="1"/>
      <dgm:spPr/>
    </dgm:pt>
    <dgm:pt modelId="{1287A6CA-E3C8-4C44-B8E8-6529414A1D7B}">
      <dgm:prSet phldrT="[Text]" custT="1"/>
      <dgm:spPr/>
      <dgm:t>
        <a:bodyPr/>
        <a:lstStyle/>
        <a:p>
          <a:endParaRPr lang="en-US" sz="2000" dirty="0"/>
        </a:p>
      </dgm:t>
    </dgm:pt>
    <dgm:pt modelId="{DE59C6DD-3C2A-410D-A315-0EF05451E6A9}" type="parTrans" cxnId="{63C7E23B-37FB-4C7A-9E89-688E88E9BC37}">
      <dgm:prSet/>
      <dgm:spPr/>
      <dgm:t>
        <a:bodyPr/>
        <a:lstStyle/>
        <a:p>
          <a:endParaRPr lang="en-US"/>
        </a:p>
      </dgm:t>
    </dgm:pt>
    <dgm:pt modelId="{919DFDD0-3E64-457B-BC77-5887338D06AE}" type="sibTrans" cxnId="{63C7E23B-37FB-4C7A-9E89-688E88E9BC37}">
      <dgm:prSet/>
      <dgm:spPr/>
      <dgm:t>
        <a:bodyPr/>
        <a:lstStyle/>
        <a:p>
          <a:endParaRPr lang="en-US"/>
        </a:p>
      </dgm:t>
    </dgm:pt>
    <dgm:pt modelId="{356AADA7-D1D0-4D4D-922C-972EBB3316FF}">
      <dgm:prSet phldrT="[Text]" custT="1"/>
      <dgm:spPr/>
      <dgm:t>
        <a:bodyPr/>
        <a:lstStyle/>
        <a:p>
          <a:r>
            <a:rPr lang="en-US" sz="2000" dirty="0" smtClean="0"/>
            <a:t>
</a:t>
          </a:r>
          <a:endParaRPr lang="en-US" sz="2000" dirty="0"/>
        </a:p>
      </dgm:t>
    </dgm:pt>
    <dgm:pt modelId="{BDBC9239-2EC7-4A93-843B-09F82A8CDDA3}" type="parTrans" cxnId="{E9F76780-87EC-4EBE-8061-BE4139189A9E}">
      <dgm:prSet/>
      <dgm:spPr/>
      <dgm:t>
        <a:bodyPr/>
        <a:lstStyle/>
        <a:p>
          <a:endParaRPr lang="en-US"/>
        </a:p>
      </dgm:t>
    </dgm:pt>
    <dgm:pt modelId="{DACD2419-620C-4FAA-A120-BDAF5A0F4D22}" type="sibTrans" cxnId="{E9F76780-87EC-4EBE-8061-BE4139189A9E}">
      <dgm:prSet/>
      <dgm:spPr/>
      <dgm:t>
        <a:bodyPr/>
        <a:lstStyle/>
        <a:p>
          <a:endParaRPr lang="en-US"/>
        </a:p>
      </dgm:t>
    </dgm:pt>
    <dgm:pt modelId="{72B49DDF-AB7D-459B-B986-15639D0A399D}">
      <dgm:prSet phldrT="[Text]" custT="1"/>
      <dgm:spPr/>
      <dgm:t>
        <a:bodyPr/>
        <a:lstStyle/>
        <a:p>
          <a:r>
            <a:rPr lang="en-US" sz="2000" dirty="0" smtClean="0"/>
            <a:t>
</a:t>
          </a:r>
          <a:endParaRPr lang="en-US" sz="2000" dirty="0"/>
        </a:p>
      </dgm:t>
    </dgm:pt>
    <dgm:pt modelId="{4A406F51-A422-4267-BACE-5D1E4D7FDA57}" type="parTrans" cxnId="{F0E3F84F-01A5-4860-867B-583E2FB91F08}">
      <dgm:prSet/>
      <dgm:spPr/>
      <dgm:t>
        <a:bodyPr/>
        <a:lstStyle/>
        <a:p>
          <a:endParaRPr lang="en-US"/>
        </a:p>
      </dgm:t>
    </dgm:pt>
    <dgm:pt modelId="{10E239C6-CDB1-4E33-8E1D-76E528AA0C91}" type="sibTrans" cxnId="{F0E3F84F-01A5-4860-867B-583E2FB91F08}">
      <dgm:prSet/>
      <dgm:spPr/>
      <dgm:t>
        <a:bodyPr/>
        <a:lstStyle/>
        <a:p>
          <a:endParaRPr lang="en-US"/>
        </a:p>
      </dgm:t>
    </dgm:pt>
    <dgm:pt modelId="{01747AF6-8866-4B77-B27D-6D5C5ECB5263}">
      <dgm:prSet phldrT="[Text]" custT="1"/>
      <dgm:spPr/>
      <dgm:t>
        <a:bodyPr/>
        <a:lstStyle/>
        <a:p>
          <a:r>
            <a:rPr lang="en-US" sz="2000" dirty="0" smtClean="0"/>
            <a:t>
</a:t>
          </a:r>
          <a:endParaRPr lang="en-US" sz="2000" dirty="0"/>
        </a:p>
      </dgm:t>
    </dgm:pt>
    <dgm:pt modelId="{A23FE666-4D1C-4E5B-85C0-6922CEEF7C5A}" type="parTrans" cxnId="{C7D0744E-B153-40E4-9DB0-FE5809028970}">
      <dgm:prSet/>
      <dgm:spPr/>
      <dgm:t>
        <a:bodyPr/>
        <a:lstStyle/>
        <a:p>
          <a:endParaRPr lang="en-US"/>
        </a:p>
      </dgm:t>
    </dgm:pt>
    <dgm:pt modelId="{2FB51EB1-7A2A-4B0E-8900-A9EFB8CF9D3E}" type="sibTrans" cxnId="{C7D0744E-B153-40E4-9DB0-FE5809028970}">
      <dgm:prSet/>
      <dgm:spPr/>
      <dgm:t>
        <a:bodyPr/>
        <a:lstStyle/>
        <a:p>
          <a:endParaRPr lang="en-US"/>
        </a:p>
      </dgm:t>
    </dgm:pt>
    <dgm:pt modelId="{AD6BCD77-59ED-4F30-B9EF-B4A8437C52CB}">
      <dgm:prSet phldrT="[Text]" custT="1"/>
      <dgm:spPr/>
      <dgm:t>
        <a:bodyPr/>
        <a:lstStyle/>
        <a:p>
          <a:r>
            <a:rPr lang="en-US" sz="2000" dirty="0" smtClean="0"/>
            <a:t>
 </a:t>
          </a:r>
          <a:endParaRPr lang="en-US" sz="2000" dirty="0"/>
        </a:p>
      </dgm:t>
    </dgm:pt>
    <dgm:pt modelId="{748B5362-404C-4439-AEB4-3DAB9C46316A}" type="parTrans" cxnId="{4D0FF36C-1B1D-4A9F-B0AF-B7909EDB2DC1}">
      <dgm:prSet/>
      <dgm:spPr/>
      <dgm:t>
        <a:bodyPr/>
        <a:lstStyle/>
        <a:p>
          <a:endParaRPr lang="en-US"/>
        </a:p>
      </dgm:t>
    </dgm:pt>
    <dgm:pt modelId="{199077C3-95FD-4D50-B7D4-D841E838A636}" type="sibTrans" cxnId="{4D0FF36C-1B1D-4A9F-B0AF-B7909EDB2DC1}">
      <dgm:prSet/>
      <dgm:spPr/>
      <dgm:t>
        <a:bodyPr/>
        <a:lstStyle/>
        <a:p>
          <a:endParaRPr lang="en-US"/>
        </a:p>
      </dgm:t>
    </dgm:pt>
    <dgm:pt modelId="{123E5419-A6CB-4356-8FC9-2A047C4EE1A4}">
      <dgm:prSet phldrT="[Text]" custT="1"/>
      <dgm:spPr/>
      <dgm:t>
        <a:bodyPr/>
        <a:lstStyle/>
        <a:p>
          <a:r>
            <a:rPr lang="en-US" sz="2000" dirty="0" smtClean="0"/>
            <a:t>
</a:t>
          </a:r>
          <a:endParaRPr lang="en-US" sz="2000" dirty="0"/>
        </a:p>
      </dgm:t>
    </dgm:pt>
    <dgm:pt modelId="{414DF3E1-87F2-4941-A537-CCB781B72C79}" type="sibTrans" cxnId="{9B1B23CA-39B3-44CE-A223-074EBD0302BA}">
      <dgm:prSet/>
      <dgm:spPr/>
      <dgm:t>
        <a:bodyPr/>
        <a:lstStyle/>
        <a:p>
          <a:endParaRPr lang="en-US"/>
        </a:p>
      </dgm:t>
    </dgm:pt>
    <dgm:pt modelId="{851FBFDD-B363-4437-B891-8FC78E8EAB61}" type="parTrans" cxnId="{9B1B23CA-39B3-44CE-A223-074EBD0302BA}">
      <dgm:prSet/>
      <dgm:spPr/>
      <dgm:t>
        <a:bodyPr/>
        <a:lstStyle/>
        <a:p>
          <a:endParaRPr lang="en-US"/>
        </a:p>
      </dgm:t>
    </dgm:pt>
    <dgm:pt modelId="{A0E8ED7F-EF3D-4AA5-BAA2-94E67D515254}">
      <dgm:prSet phldrT="[Text]" custT="1"/>
      <dgm:spPr/>
      <dgm:t>
        <a:bodyPr/>
        <a:lstStyle/>
        <a:p>
          <a:endParaRPr lang="en-US" sz="2000" dirty="0"/>
        </a:p>
      </dgm:t>
    </dgm:pt>
    <dgm:pt modelId="{EEDDF00F-66A9-4988-BA67-69E2027D1DFB}" type="sibTrans" cxnId="{2060C572-87A8-4F53-BFC9-25B0F51B281E}">
      <dgm:prSet/>
      <dgm:spPr/>
      <dgm:t>
        <a:bodyPr/>
        <a:lstStyle/>
        <a:p>
          <a:endParaRPr lang="en-US"/>
        </a:p>
      </dgm:t>
    </dgm:pt>
    <dgm:pt modelId="{C92E914A-6AA3-4B6D-A04C-CF579440D1F4}" type="parTrans" cxnId="{2060C572-87A8-4F53-BFC9-25B0F51B281E}">
      <dgm:prSet/>
      <dgm:spPr/>
      <dgm:t>
        <a:bodyPr/>
        <a:lstStyle/>
        <a:p>
          <a:endParaRPr lang="en-US"/>
        </a:p>
      </dgm:t>
    </dgm:pt>
    <dgm:pt modelId="{D36698FE-58B3-44FF-BB00-7821B835A5F3}">
      <dgm:prSet phldrT="[Text]" custT="1"/>
      <dgm:spPr/>
      <dgm:t>
        <a:bodyPr/>
        <a:lstStyle/>
        <a:p>
          <a:endParaRPr lang="en-US" sz="2000" dirty="0"/>
        </a:p>
      </dgm:t>
    </dgm:pt>
    <dgm:pt modelId="{1326B4BB-B159-4C52-AD86-93567FDC185F}" type="parTrans" cxnId="{C29AB035-D467-43DB-B83D-1C7431DA5EF7}">
      <dgm:prSet/>
      <dgm:spPr/>
      <dgm:t>
        <a:bodyPr/>
        <a:lstStyle/>
        <a:p>
          <a:endParaRPr lang="en-US"/>
        </a:p>
      </dgm:t>
    </dgm:pt>
    <dgm:pt modelId="{BA156FE9-55AF-44DB-A07B-7A1E9128A8FC}" type="sibTrans" cxnId="{C29AB035-D467-43DB-B83D-1C7431DA5EF7}">
      <dgm:prSet/>
      <dgm:spPr/>
      <dgm:t>
        <a:bodyPr/>
        <a:lstStyle/>
        <a:p>
          <a:endParaRPr lang="en-US"/>
        </a:p>
      </dgm:t>
    </dgm:pt>
    <dgm:pt modelId="{3C343516-CB1A-426D-92EA-C95707B01190}" type="pres">
      <dgm:prSet presAssocID="{6B3AB1CE-1BB5-4C9D-820F-99CF2A499010}" presName="Name0" presStyleCnt="0">
        <dgm:presLayoutVars>
          <dgm:dir/>
          <dgm:resizeHandles val="exact"/>
        </dgm:presLayoutVars>
      </dgm:prSet>
      <dgm:spPr/>
    </dgm:pt>
    <dgm:pt modelId="{F5542187-5FE3-407E-B39E-F3B588D9ABFC}" type="pres">
      <dgm:prSet presAssocID="{6B3AB1CE-1BB5-4C9D-820F-99CF2A499010}" presName="arrow" presStyleLbl="bgShp" presStyleIdx="0" presStyleCnt="1"/>
      <dgm:spPr/>
    </dgm:pt>
    <dgm:pt modelId="{576FF099-098B-42A2-8788-12C6D2AD3873}" type="pres">
      <dgm:prSet presAssocID="{6B3AB1CE-1BB5-4C9D-820F-99CF2A499010}" presName="points" presStyleCnt="0"/>
      <dgm:spPr/>
    </dgm:pt>
    <dgm:pt modelId="{90348933-3DD6-476F-B032-46B8E40213BF}" type="pres">
      <dgm:prSet presAssocID="{1287A6CA-E3C8-4C44-B8E8-6529414A1D7B}" presName="compositeA" presStyleCnt="0"/>
      <dgm:spPr/>
    </dgm:pt>
    <dgm:pt modelId="{86503B5B-572D-4694-9691-BB883DEFC01F}" type="pres">
      <dgm:prSet presAssocID="{1287A6CA-E3C8-4C44-B8E8-6529414A1D7B}" presName="textA" presStyleLbl="revTx" presStyleIdx="0" presStyleCnt="8" custScaleX="73715">
        <dgm:presLayoutVars>
          <dgm:bulletEnabled val="1"/>
        </dgm:presLayoutVars>
      </dgm:prSet>
      <dgm:spPr/>
      <dgm:t>
        <a:bodyPr/>
        <a:lstStyle/>
        <a:p>
          <a:endParaRPr lang="en-US"/>
        </a:p>
      </dgm:t>
    </dgm:pt>
    <dgm:pt modelId="{43EE625D-4162-4B26-8816-12353471023B}" type="pres">
      <dgm:prSet presAssocID="{1287A6CA-E3C8-4C44-B8E8-6529414A1D7B}" presName="circleA" presStyleLbl="node1" presStyleIdx="0" presStyleCnt="8" custScaleX="46651" custScaleY="46651"/>
      <dgm:spPr/>
    </dgm:pt>
    <dgm:pt modelId="{D2757871-BC69-481D-9328-E731002A2C45}" type="pres">
      <dgm:prSet presAssocID="{1287A6CA-E3C8-4C44-B8E8-6529414A1D7B}" presName="spaceA" presStyleCnt="0"/>
      <dgm:spPr/>
    </dgm:pt>
    <dgm:pt modelId="{2F82ECAA-E257-4342-B86E-AE2181D08AFF}" type="pres">
      <dgm:prSet presAssocID="{919DFDD0-3E64-457B-BC77-5887338D06AE}" presName="space" presStyleCnt="0"/>
      <dgm:spPr/>
    </dgm:pt>
    <dgm:pt modelId="{F7F3480A-33BC-40B4-A01A-CED231383F79}" type="pres">
      <dgm:prSet presAssocID="{A0E8ED7F-EF3D-4AA5-BAA2-94E67D515254}" presName="compositeB" presStyleCnt="0"/>
      <dgm:spPr/>
    </dgm:pt>
    <dgm:pt modelId="{CA3E0F29-BBEE-4951-8D24-A76DF14EC6A6}" type="pres">
      <dgm:prSet presAssocID="{A0E8ED7F-EF3D-4AA5-BAA2-94E67D515254}" presName="textB" presStyleLbl="revTx" presStyleIdx="1" presStyleCnt="8" custScaleX="92726" custLinFactNeighborX="-50" custLinFactNeighborY="5398">
        <dgm:presLayoutVars>
          <dgm:bulletEnabled val="1"/>
        </dgm:presLayoutVars>
      </dgm:prSet>
      <dgm:spPr/>
      <dgm:t>
        <a:bodyPr/>
        <a:lstStyle/>
        <a:p>
          <a:endParaRPr lang="en-US"/>
        </a:p>
      </dgm:t>
    </dgm:pt>
    <dgm:pt modelId="{F14221F2-B34C-41D7-8E2E-F6E2FACC02E0}" type="pres">
      <dgm:prSet presAssocID="{A0E8ED7F-EF3D-4AA5-BAA2-94E67D515254}" presName="circleB" presStyleLbl="node1" presStyleIdx="1" presStyleCnt="8" custScaleX="46651" custScaleY="46651" custLinFactNeighborX="-21819" custLinFactNeighborY="4576"/>
      <dgm:spPr/>
    </dgm:pt>
    <dgm:pt modelId="{E7CC60F7-E721-445F-942D-77DB2BA380FE}" type="pres">
      <dgm:prSet presAssocID="{A0E8ED7F-EF3D-4AA5-BAA2-94E67D515254}" presName="spaceB" presStyleCnt="0"/>
      <dgm:spPr/>
    </dgm:pt>
    <dgm:pt modelId="{07F672FF-84D1-4B06-9FB4-B434220B3AA7}" type="pres">
      <dgm:prSet presAssocID="{EEDDF00F-66A9-4988-BA67-69E2027D1DFB}" presName="space" presStyleCnt="0"/>
      <dgm:spPr/>
    </dgm:pt>
    <dgm:pt modelId="{088C8208-7237-4925-A373-87EA2B77C348}" type="pres">
      <dgm:prSet presAssocID="{123E5419-A6CB-4356-8FC9-2A047C4EE1A4}" presName="compositeA" presStyleCnt="0"/>
      <dgm:spPr/>
    </dgm:pt>
    <dgm:pt modelId="{280F4218-BC7E-46F3-B3D2-7515F08F6362}" type="pres">
      <dgm:prSet presAssocID="{123E5419-A6CB-4356-8FC9-2A047C4EE1A4}" presName="textA" presStyleLbl="revTx" presStyleIdx="2" presStyleCnt="8">
        <dgm:presLayoutVars>
          <dgm:bulletEnabled val="1"/>
        </dgm:presLayoutVars>
      </dgm:prSet>
      <dgm:spPr/>
      <dgm:t>
        <a:bodyPr/>
        <a:lstStyle/>
        <a:p>
          <a:endParaRPr lang="en-US"/>
        </a:p>
      </dgm:t>
    </dgm:pt>
    <dgm:pt modelId="{88642273-3C6D-42F2-B099-DA2ABD7C09B9}" type="pres">
      <dgm:prSet presAssocID="{123E5419-A6CB-4356-8FC9-2A047C4EE1A4}" presName="circleA" presStyleLbl="node1" presStyleIdx="2" presStyleCnt="8" custScaleX="46651" custScaleY="46651"/>
      <dgm:spPr/>
    </dgm:pt>
    <dgm:pt modelId="{E70C4E97-0224-480B-AE83-D46D08E8FFD7}" type="pres">
      <dgm:prSet presAssocID="{123E5419-A6CB-4356-8FC9-2A047C4EE1A4}" presName="spaceA" presStyleCnt="0"/>
      <dgm:spPr/>
    </dgm:pt>
    <dgm:pt modelId="{BF36EA16-3E28-43B3-BA11-76DEE09D63D1}" type="pres">
      <dgm:prSet presAssocID="{414DF3E1-87F2-4941-A537-CCB781B72C79}" presName="space" presStyleCnt="0"/>
      <dgm:spPr/>
    </dgm:pt>
    <dgm:pt modelId="{EC4F2E06-CB82-41D9-9047-14D95E7B6F6D}" type="pres">
      <dgm:prSet presAssocID="{356AADA7-D1D0-4D4D-922C-972EBB3316FF}" presName="compositeB" presStyleCnt="0"/>
      <dgm:spPr/>
    </dgm:pt>
    <dgm:pt modelId="{6A42244F-95B6-4BAB-A528-ACE57E9B3E29}" type="pres">
      <dgm:prSet presAssocID="{356AADA7-D1D0-4D4D-922C-972EBB3316FF}" presName="textB" presStyleLbl="revTx" presStyleIdx="3" presStyleCnt="8">
        <dgm:presLayoutVars>
          <dgm:bulletEnabled val="1"/>
        </dgm:presLayoutVars>
      </dgm:prSet>
      <dgm:spPr/>
      <dgm:t>
        <a:bodyPr/>
        <a:lstStyle/>
        <a:p>
          <a:endParaRPr lang="en-US"/>
        </a:p>
      </dgm:t>
    </dgm:pt>
    <dgm:pt modelId="{76EB1317-8C9B-45C2-AE2D-CAC255203955}" type="pres">
      <dgm:prSet presAssocID="{356AADA7-D1D0-4D4D-922C-972EBB3316FF}" presName="circleB" presStyleLbl="node1" presStyleIdx="3" presStyleCnt="8" custScaleX="46651" custScaleY="46651"/>
      <dgm:spPr/>
    </dgm:pt>
    <dgm:pt modelId="{734DBAA3-7A75-4C9B-BD28-7A18940D86F9}" type="pres">
      <dgm:prSet presAssocID="{356AADA7-D1D0-4D4D-922C-972EBB3316FF}" presName="spaceB" presStyleCnt="0"/>
      <dgm:spPr/>
    </dgm:pt>
    <dgm:pt modelId="{D3D4E5BC-BAC6-4670-9F1A-E4B55CDE64E8}" type="pres">
      <dgm:prSet presAssocID="{DACD2419-620C-4FAA-A120-BDAF5A0F4D22}" presName="space" presStyleCnt="0"/>
      <dgm:spPr/>
    </dgm:pt>
    <dgm:pt modelId="{5F657CF6-919F-42DA-8CE9-00FA63EBF288}" type="pres">
      <dgm:prSet presAssocID="{72B49DDF-AB7D-459B-B986-15639D0A399D}" presName="compositeA" presStyleCnt="0"/>
      <dgm:spPr/>
    </dgm:pt>
    <dgm:pt modelId="{4CF1529A-4310-4D87-A695-2E73D345C23B}" type="pres">
      <dgm:prSet presAssocID="{72B49DDF-AB7D-459B-B986-15639D0A399D}" presName="textA" presStyleLbl="revTx" presStyleIdx="4" presStyleCnt="8">
        <dgm:presLayoutVars>
          <dgm:bulletEnabled val="1"/>
        </dgm:presLayoutVars>
      </dgm:prSet>
      <dgm:spPr/>
      <dgm:t>
        <a:bodyPr/>
        <a:lstStyle/>
        <a:p>
          <a:endParaRPr lang="en-US"/>
        </a:p>
      </dgm:t>
    </dgm:pt>
    <dgm:pt modelId="{609A613F-2224-4976-9FC4-69156C70C617}" type="pres">
      <dgm:prSet presAssocID="{72B49DDF-AB7D-459B-B986-15639D0A399D}" presName="circleA" presStyleLbl="node1" presStyleIdx="4" presStyleCnt="8" custScaleX="46651" custScaleY="46651"/>
      <dgm:spPr/>
    </dgm:pt>
    <dgm:pt modelId="{FAD278FF-BFCD-45F5-9140-4888048B2F69}" type="pres">
      <dgm:prSet presAssocID="{72B49DDF-AB7D-459B-B986-15639D0A399D}" presName="spaceA" presStyleCnt="0"/>
      <dgm:spPr/>
    </dgm:pt>
    <dgm:pt modelId="{26FA9C50-7FC4-45A4-A9A3-65808D92BE79}" type="pres">
      <dgm:prSet presAssocID="{10E239C6-CDB1-4E33-8E1D-76E528AA0C91}" presName="space" presStyleCnt="0"/>
      <dgm:spPr/>
    </dgm:pt>
    <dgm:pt modelId="{E02A4A48-0A9F-4AAD-9D60-F89BF5BEBF92}" type="pres">
      <dgm:prSet presAssocID="{01747AF6-8866-4B77-B27D-6D5C5ECB5263}" presName="compositeB" presStyleCnt="0"/>
      <dgm:spPr/>
    </dgm:pt>
    <dgm:pt modelId="{D8345773-20F5-46E4-9508-DD149F829697}" type="pres">
      <dgm:prSet presAssocID="{01747AF6-8866-4B77-B27D-6D5C5ECB5263}" presName="textB" presStyleLbl="revTx" presStyleIdx="5" presStyleCnt="8">
        <dgm:presLayoutVars>
          <dgm:bulletEnabled val="1"/>
        </dgm:presLayoutVars>
      </dgm:prSet>
      <dgm:spPr/>
      <dgm:t>
        <a:bodyPr/>
        <a:lstStyle/>
        <a:p>
          <a:endParaRPr lang="en-US"/>
        </a:p>
      </dgm:t>
    </dgm:pt>
    <dgm:pt modelId="{BF4EEB2C-F9D5-427D-BD9D-909381132995}" type="pres">
      <dgm:prSet presAssocID="{01747AF6-8866-4B77-B27D-6D5C5ECB5263}" presName="circleB" presStyleLbl="node1" presStyleIdx="5" presStyleCnt="8" custScaleX="46651" custScaleY="46651"/>
      <dgm:spPr/>
    </dgm:pt>
    <dgm:pt modelId="{27AB2F71-348C-4DFB-97EC-903C09B099F9}" type="pres">
      <dgm:prSet presAssocID="{01747AF6-8866-4B77-B27D-6D5C5ECB5263}" presName="spaceB" presStyleCnt="0"/>
      <dgm:spPr/>
    </dgm:pt>
    <dgm:pt modelId="{804FFB62-61BF-4003-A3E3-1834928A787A}" type="pres">
      <dgm:prSet presAssocID="{2FB51EB1-7A2A-4B0E-8900-A9EFB8CF9D3E}" presName="space" presStyleCnt="0"/>
      <dgm:spPr/>
    </dgm:pt>
    <dgm:pt modelId="{0E1B837A-ACCB-4DA4-BB2B-9AE18A7698C9}" type="pres">
      <dgm:prSet presAssocID="{AD6BCD77-59ED-4F30-B9EF-B4A8437C52CB}" presName="compositeA" presStyleCnt="0"/>
      <dgm:spPr/>
    </dgm:pt>
    <dgm:pt modelId="{05CEB9E2-6584-45F7-94FC-6E4A41C37B8D}" type="pres">
      <dgm:prSet presAssocID="{AD6BCD77-59ED-4F30-B9EF-B4A8437C52CB}" presName="textA" presStyleLbl="revTx" presStyleIdx="6" presStyleCnt="8" custScaleX="44056">
        <dgm:presLayoutVars>
          <dgm:bulletEnabled val="1"/>
        </dgm:presLayoutVars>
      </dgm:prSet>
      <dgm:spPr/>
      <dgm:t>
        <a:bodyPr/>
        <a:lstStyle/>
        <a:p>
          <a:endParaRPr lang="en-US"/>
        </a:p>
      </dgm:t>
    </dgm:pt>
    <dgm:pt modelId="{67413C2B-DC12-4589-A398-CA67D2658394}" type="pres">
      <dgm:prSet presAssocID="{AD6BCD77-59ED-4F30-B9EF-B4A8437C52CB}" presName="circleA" presStyleLbl="node1" presStyleIdx="6" presStyleCnt="8" custScaleX="46651" custScaleY="46651"/>
      <dgm:spPr/>
    </dgm:pt>
    <dgm:pt modelId="{76645914-DF44-420E-951A-CCDD45D265C1}" type="pres">
      <dgm:prSet presAssocID="{AD6BCD77-59ED-4F30-B9EF-B4A8437C52CB}" presName="spaceA" presStyleCnt="0"/>
      <dgm:spPr/>
    </dgm:pt>
    <dgm:pt modelId="{499799E1-09A2-4C8C-A83B-76C4159D7DD4}" type="pres">
      <dgm:prSet presAssocID="{199077C3-95FD-4D50-B7D4-D841E838A636}" presName="space" presStyleCnt="0"/>
      <dgm:spPr/>
    </dgm:pt>
    <dgm:pt modelId="{5E240299-FBBF-4964-B171-DB231FBB968C}" type="pres">
      <dgm:prSet presAssocID="{D36698FE-58B3-44FF-BB00-7821B835A5F3}" presName="compositeB" presStyleCnt="0"/>
      <dgm:spPr/>
    </dgm:pt>
    <dgm:pt modelId="{5F74718B-A8C1-4A58-8FEC-D41CED9FCA41}" type="pres">
      <dgm:prSet presAssocID="{D36698FE-58B3-44FF-BB00-7821B835A5F3}" presName="textB" presStyleLbl="revTx" presStyleIdx="7" presStyleCnt="8">
        <dgm:presLayoutVars>
          <dgm:bulletEnabled val="1"/>
        </dgm:presLayoutVars>
      </dgm:prSet>
      <dgm:spPr/>
      <dgm:t>
        <a:bodyPr/>
        <a:lstStyle/>
        <a:p>
          <a:endParaRPr lang="en-US"/>
        </a:p>
      </dgm:t>
    </dgm:pt>
    <dgm:pt modelId="{EF758A6D-DB6D-4481-9261-45EA81C4CAFA}" type="pres">
      <dgm:prSet presAssocID="{D36698FE-58B3-44FF-BB00-7821B835A5F3}" presName="circleB" presStyleLbl="node1" presStyleIdx="7" presStyleCnt="8" custScaleX="51316" custScaleY="51316"/>
      <dgm:spPr/>
    </dgm:pt>
    <dgm:pt modelId="{A6408828-E621-485A-A5E6-51198FB03E04}" type="pres">
      <dgm:prSet presAssocID="{D36698FE-58B3-44FF-BB00-7821B835A5F3}" presName="spaceB" presStyleCnt="0"/>
      <dgm:spPr/>
    </dgm:pt>
  </dgm:ptLst>
  <dgm:cxnLst>
    <dgm:cxn modelId="{4974BDC1-C206-457A-B8AA-C160003982CE}" type="presOf" srcId="{6B3AB1CE-1BB5-4C9D-820F-99CF2A499010}" destId="{3C343516-CB1A-426D-92EA-C95707B01190}" srcOrd="0" destOrd="0" presId="urn:microsoft.com/office/officeart/2005/8/layout/hProcess11"/>
    <dgm:cxn modelId="{9D273D9C-7E45-4BE4-8D85-BDCD8ACAE1DE}" type="presOf" srcId="{A0E8ED7F-EF3D-4AA5-BAA2-94E67D515254}" destId="{CA3E0F29-BBEE-4951-8D24-A76DF14EC6A6}" srcOrd="0" destOrd="0" presId="urn:microsoft.com/office/officeart/2005/8/layout/hProcess11"/>
    <dgm:cxn modelId="{A1867B87-DB36-47DD-9328-7029AE759A81}" type="presOf" srcId="{AD6BCD77-59ED-4F30-B9EF-B4A8437C52CB}" destId="{05CEB9E2-6584-45F7-94FC-6E4A41C37B8D}" srcOrd="0" destOrd="0" presId="urn:microsoft.com/office/officeart/2005/8/layout/hProcess11"/>
    <dgm:cxn modelId="{C7D0744E-B153-40E4-9DB0-FE5809028970}" srcId="{6B3AB1CE-1BB5-4C9D-820F-99CF2A499010}" destId="{01747AF6-8866-4B77-B27D-6D5C5ECB5263}" srcOrd="5" destOrd="0" parTransId="{A23FE666-4D1C-4E5B-85C0-6922CEEF7C5A}" sibTransId="{2FB51EB1-7A2A-4B0E-8900-A9EFB8CF9D3E}"/>
    <dgm:cxn modelId="{C29AB035-D467-43DB-B83D-1C7431DA5EF7}" srcId="{6B3AB1CE-1BB5-4C9D-820F-99CF2A499010}" destId="{D36698FE-58B3-44FF-BB00-7821B835A5F3}" srcOrd="7" destOrd="0" parTransId="{1326B4BB-B159-4C52-AD86-93567FDC185F}" sibTransId="{BA156FE9-55AF-44DB-A07B-7A1E9128A8FC}"/>
    <dgm:cxn modelId="{F0E3F84F-01A5-4860-867B-583E2FB91F08}" srcId="{6B3AB1CE-1BB5-4C9D-820F-99CF2A499010}" destId="{72B49DDF-AB7D-459B-B986-15639D0A399D}" srcOrd="4" destOrd="0" parTransId="{4A406F51-A422-4267-BACE-5D1E4D7FDA57}" sibTransId="{10E239C6-CDB1-4E33-8E1D-76E528AA0C91}"/>
    <dgm:cxn modelId="{AC9325B6-C3B8-4324-9063-EC80EF527FE8}" type="presOf" srcId="{356AADA7-D1D0-4D4D-922C-972EBB3316FF}" destId="{6A42244F-95B6-4BAB-A528-ACE57E9B3E29}" srcOrd="0" destOrd="0" presId="urn:microsoft.com/office/officeart/2005/8/layout/hProcess11"/>
    <dgm:cxn modelId="{F7E8005D-45AC-4403-9D10-F23A7A344EB8}" type="presOf" srcId="{01747AF6-8866-4B77-B27D-6D5C5ECB5263}" destId="{D8345773-20F5-46E4-9508-DD149F829697}" srcOrd="0" destOrd="0" presId="urn:microsoft.com/office/officeart/2005/8/layout/hProcess11"/>
    <dgm:cxn modelId="{C247949A-3808-47D9-9631-252DF8CF86ED}" type="presOf" srcId="{72B49DDF-AB7D-459B-B986-15639D0A399D}" destId="{4CF1529A-4310-4D87-A695-2E73D345C23B}" srcOrd="0" destOrd="0" presId="urn:microsoft.com/office/officeart/2005/8/layout/hProcess11"/>
    <dgm:cxn modelId="{C8DF39B9-04F8-4E17-A2D9-59527FB5A084}" type="presOf" srcId="{123E5419-A6CB-4356-8FC9-2A047C4EE1A4}" destId="{280F4218-BC7E-46F3-B3D2-7515F08F6362}" srcOrd="0" destOrd="0" presId="urn:microsoft.com/office/officeart/2005/8/layout/hProcess11"/>
    <dgm:cxn modelId="{4D0FF36C-1B1D-4A9F-B0AF-B7909EDB2DC1}" srcId="{6B3AB1CE-1BB5-4C9D-820F-99CF2A499010}" destId="{AD6BCD77-59ED-4F30-B9EF-B4A8437C52CB}" srcOrd="6" destOrd="0" parTransId="{748B5362-404C-4439-AEB4-3DAB9C46316A}" sibTransId="{199077C3-95FD-4D50-B7D4-D841E838A636}"/>
    <dgm:cxn modelId="{E9F76780-87EC-4EBE-8061-BE4139189A9E}" srcId="{6B3AB1CE-1BB5-4C9D-820F-99CF2A499010}" destId="{356AADA7-D1D0-4D4D-922C-972EBB3316FF}" srcOrd="3" destOrd="0" parTransId="{BDBC9239-2EC7-4A93-843B-09F82A8CDDA3}" sibTransId="{DACD2419-620C-4FAA-A120-BDAF5A0F4D22}"/>
    <dgm:cxn modelId="{2060C572-87A8-4F53-BFC9-25B0F51B281E}" srcId="{6B3AB1CE-1BB5-4C9D-820F-99CF2A499010}" destId="{A0E8ED7F-EF3D-4AA5-BAA2-94E67D515254}" srcOrd="1" destOrd="0" parTransId="{C92E914A-6AA3-4B6D-A04C-CF579440D1F4}" sibTransId="{EEDDF00F-66A9-4988-BA67-69E2027D1DFB}"/>
    <dgm:cxn modelId="{9B1B23CA-39B3-44CE-A223-074EBD0302BA}" srcId="{6B3AB1CE-1BB5-4C9D-820F-99CF2A499010}" destId="{123E5419-A6CB-4356-8FC9-2A047C4EE1A4}" srcOrd="2" destOrd="0" parTransId="{851FBFDD-B363-4437-B891-8FC78E8EAB61}" sibTransId="{414DF3E1-87F2-4941-A537-CCB781B72C79}"/>
    <dgm:cxn modelId="{D90E52D1-D2B4-4D36-B143-B84355319F6E}" type="presOf" srcId="{D36698FE-58B3-44FF-BB00-7821B835A5F3}" destId="{5F74718B-A8C1-4A58-8FEC-D41CED9FCA41}" srcOrd="0" destOrd="0" presId="urn:microsoft.com/office/officeart/2005/8/layout/hProcess11"/>
    <dgm:cxn modelId="{63C7E23B-37FB-4C7A-9E89-688E88E9BC37}" srcId="{6B3AB1CE-1BB5-4C9D-820F-99CF2A499010}" destId="{1287A6CA-E3C8-4C44-B8E8-6529414A1D7B}" srcOrd="0" destOrd="0" parTransId="{DE59C6DD-3C2A-410D-A315-0EF05451E6A9}" sibTransId="{919DFDD0-3E64-457B-BC77-5887338D06AE}"/>
    <dgm:cxn modelId="{503E9B27-5382-4F26-BBB6-0847E767323B}" type="presOf" srcId="{1287A6CA-E3C8-4C44-B8E8-6529414A1D7B}" destId="{86503B5B-572D-4694-9691-BB883DEFC01F}" srcOrd="0" destOrd="0" presId="urn:microsoft.com/office/officeart/2005/8/layout/hProcess11"/>
    <dgm:cxn modelId="{CB7C05B6-7FFF-4ECE-9984-749241198D34}" type="presParOf" srcId="{3C343516-CB1A-426D-92EA-C95707B01190}" destId="{F5542187-5FE3-407E-B39E-F3B588D9ABFC}" srcOrd="0" destOrd="0" presId="urn:microsoft.com/office/officeart/2005/8/layout/hProcess11"/>
    <dgm:cxn modelId="{113CC098-B7B7-4418-AAF2-56FB6243C241}" type="presParOf" srcId="{3C343516-CB1A-426D-92EA-C95707B01190}" destId="{576FF099-098B-42A2-8788-12C6D2AD3873}" srcOrd="1" destOrd="0" presId="urn:microsoft.com/office/officeart/2005/8/layout/hProcess11"/>
    <dgm:cxn modelId="{F2FBC7AD-AD5E-437F-A84B-4EA319D62CEC}" type="presParOf" srcId="{576FF099-098B-42A2-8788-12C6D2AD3873}" destId="{90348933-3DD6-476F-B032-46B8E40213BF}" srcOrd="0" destOrd="0" presId="urn:microsoft.com/office/officeart/2005/8/layout/hProcess11"/>
    <dgm:cxn modelId="{260E276B-A7DC-4794-9E6D-FC4C6F30B793}" type="presParOf" srcId="{90348933-3DD6-476F-B032-46B8E40213BF}" destId="{86503B5B-572D-4694-9691-BB883DEFC01F}" srcOrd="0" destOrd="0" presId="urn:microsoft.com/office/officeart/2005/8/layout/hProcess11"/>
    <dgm:cxn modelId="{B60D89A0-7193-460A-ABA8-508CA159CEE7}" type="presParOf" srcId="{90348933-3DD6-476F-B032-46B8E40213BF}" destId="{43EE625D-4162-4B26-8816-12353471023B}" srcOrd="1" destOrd="0" presId="urn:microsoft.com/office/officeart/2005/8/layout/hProcess11"/>
    <dgm:cxn modelId="{4A40BF51-4F2E-402B-98A4-ABBA90783DA1}" type="presParOf" srcId="{90348933-3DD6-476F-B032-46B8E40213BF}" destId="{D2757871-BC69-481D-9328-E731002A2C45}" srcOrd="2" destOrd="0" presId="urn:microsoft.com/office/officeart/2005/8/layout/hProcess11"/>
    <dgm:cxn modelId="{BA4C561D-5668-42BD-8925-AD16E3EF9515}" type="presParOf" srcId="{576FF099-098B-42A2-8788-12C6D2AD3873}" destId="{2F82ECAA-E257-4342-B86E-AE2181D08AFF}" srcOrd="1" destOrd="0" presId="urn:microsoft.com/office/officeart/2005/8/layout/hProcess11"/>
    <dgm:cxn modelId="{4C38917A-9647-4393-B532-05478DD80CF3}" type="presParOf" srcId="{576FF099-098B-42A2-8788-12C6D2AD3873}" destId="{F7F3480A-33BC-40B4-A01A-CED231383F79}" srcOrd="2" destOrd="0" presId="urn:microsoft.com/office/officeart/2005/8/layout/hProcess11"/>
    <dgm:cxn modelId="{73659B85-EC86-42F5-85DB-DF1A62598AD4}" type="presParOf" srcId="{F7F3480A-33BC-40B4-A01A-CED231383F79}" destId="{CA3E0F29-BBEE-4951-8D24-A76DF14EC6A6}" srcOrd="0" destOrd="0" presId="urn:microsoft.com/office/officeart/2005/8/layout/hProcess11"/>
    <dgm:cxn modelId="{107844AE-CBA9-40F5-BC9A-AB675535D45C}" type="presParOf" srcId="{F7F3480A-33BC-40B4-A01A-CED231383F79}" destId="{F14221F2-B34C-41D7-8E2E-F6E2FACC02E0}" srcOrd="1" destOrd="0" presId="urn:microsoft.com/office/officeart/2005/8/layout/hProcess11"/>
    <dgm:cxn modelId="{66C96F98-6419-4266-97E5-8FCA2A60F172}" type="presParOf" srcId="{F7F3480A-33BC-40B4-A01A-CED231383F79}" destId="{E7CC60F7-E721-445F-942D-77DB2BA380FE}" srcOrd="2" destOrd="0" presId="urn:microsoft.com/office/officeart/2005/8/layout/hProcess11"/>
    <dgm:cxn modelId="{2A0717DE-690E-4A91-98A1-3D2EC780C79F}" type="presParOf" srcId="{576FF099-098B-42A2-8788-12C6D2AD3873}" destId="{07F672FF-84D1-4B06-9FB4-B434220B3AA7}" srcOrd="3" destOrd="0" presId="urn:microsoft.com/office/officeart/2005/8/layout/hProcess11"/>
    <dgm:cxn modelId="{75915900-BC14-4B65-B438-1D9C2403BA1A}" type="presParOf" srcId="{576FF099-098B-42A2-8788-12C6D2AD3873}" destId="{088C8208-7237-4925-A373-87EA2B77C348}" srcOrd="4" destOrd="0" presId="urn:microsoft.com/office/officeart/2005/8/layout/hProcess11"/>
    <dgm:cxn modelId="{9134B018-6272-4506-943D-9E3BCEE8C1AC}" type="presParOf" srcId="{088C8208-7237-4925-A373-87EA2B77C348}" destId="{280F4218-BC7E-46F3-B3D2-7515F08F6362}" srcOrd="0" destOrd="0" presId="urn:microsoft.com/office/officeart/2005/8/layout/hProcess11"/>
    <dgm:cxn modelId="{B2402BAB-AF14-4040-84EB-01D7868352E0}" type="presParOf" srcId="{088C8208-7237-4925-A373-87EA2B77C348}" destId="{88642273-3C6D-42F2-B099-DA2ABD7C09B9}" srcOrd="1" destOrd="0" presId="urn:microsoft.com/office/officeart/2005/8/layout/hProcess11"/>
    <dgm:cxn modelId="{E1F9CA81-0E78-48C2-8D8B-52D5D8986363}" type="presParOf" srcId="{088C8208-7237-4925-A373-87EA2B77C348}" destId="{E70C4E97-0224-480B-AE83-D46D08E8FFD7}" srcOrd="2" destOrd="0" presId="urn:microsoft.com/office/officeart/2005/8/layout/hProcess11"/>
    <dgm:cxn modelId="{B2730898-9790-4E68-88E9-85BC4CE596DE}" type="presParOf" srcId="{576FF099-098B-42A2-8788-12C6D2AD3873}" destId="{BF36EA16-3E28-43B3-BA11-76DEE09D63D1}" srcOrd="5" destOrd="0" presId="urn:microsoft.com/office/officeart/2005/8/layout/hProcess11"/>
    <dgm:cxn modelId="{3100F97A-D92F-479A-83B5-93021573DBB5}" type="presParOf" srcId="{576FF099-098B-42A2-8788-12C6D2AD3873}" destId="{EC4F2E06-CB82-41D9-9047-14D95E7B6F6D}" srcOrd="6" destOrd="0" presId="urn:microsoft.com/office/officeart/2005/8/layout/hProcess11"/>
    <dgm:cxn modelId="{7F4D7704-62BF-4930-93CC-093F9DE53B9A}" type="presParOf" srcId="{EC4F2E06-CB82-41D9-9047-14D95E7B6F6D}" destId="{6A42244F-95B6-4BAB-A528-ACE57E9B3E29}" srcOrd="0" destOrd="0" presId="urn:microsoft.com/office/officeart/2005/8/layout/hProcess11"/>
    <dgm:cxn modelId="{EA51CB47-726E-4B6D-ADFF-9ED267FE9C0A}" type="presParOf" srcId="{EC4F2E06-CB82-41D9-9047-14D95E7B6F6D}" destId="{76EB1317-8C9B-45C2-AE2D-CAC255203955}" srcOrd="1" destOrd="0" presId="urn:microsoft.com/office/officeart/2005/8/layout/hProcess11"/>
    <dgm:cxn modelId="{1A627A38-205A-469C-BA72-DE2CF0909741}" type="presParOf" srcId="{EC4F2E06-CB82-41D9-9047-14D95E7B6F6D}" destId="{734DBAA3-7A75-4C9B-BD28-7A18940D86F9}" srcOrd="2" destOrd="0" presId="urn:microsoft.com/office/officeart/2005/8/layout/hProcess11"/>
    <dgm:cxn modelId="{A5E37788-E495-4A79-B17B-4EC2E138AED7}" type="presParOf" srcId="{576FF099-098B-42A2-8788-12C6D2AD3873}" destId="{D3D4E5BC-BAC6-4670-9F1A-E4B55CDE64E8}" srcOrd="7" destOrd="0" presId="urn:microsoft.com/office/officeart/2005/8/layout/hProcess11"/>
    <dgm:cxn modelId="{121878C2-982E-4095-9BC1-58F74471DD2B}" type="presParOf" srcId="{576FF099-098B-42A2-8788-12C6D2AD3873}" destId="{5F657CF6-919F-42DA-8CE9-00FA63EBF288}" srcOrd="8" destOrd="0" presId="urn:microsoft.com/office/officeart/2005/8/layout/hProcess11"/>
    <dgm:cxn modelId="{31FFFE55-A2C8-4F12-8AB6-4A617D0ADDE8}" type="presParOf" srcId="{5F657CF6-919F-42DA-8CE9-00FA63EBF288}" destId="{4CF1529A-4310-4D87-A695-2E73D345C23B}" srcOrd="0" destOrd="0" presId="urn:microsoft.com/office/officeart/2005/8/layout/hProcess11"/>
    <dgm:cxn modelId="{1F329DEA-EC13-4CD2-A650-8442373F618C}" type="presParOf" srcId="{5F657CF6-919F-42DA-8CE9-00FA63EBF288}" destId="{609A613F-2224-4976-9FC4-69156C70C617}" srcOrd="1" destOrd="0" presId="urn:microsoft.com/office/officeart/2005/8/layout/hProcess11"/>
    <dgm:cxn modelId="{CF0ECE82-8088-425F-A023-66D563062110}" type="presParOf" srcId="{5F657CF6-919F-42DA-8CE9-00FA63EBF288}" destId="{FAD278FF-BFCD-45F5-9140-4888048B2F69}" srcOrd="2" destOrd="0" presId="urn:microsoft.com/office/officeart/2005/8/layout/hProcess11"/>
    <dgm:cxn modelId="{FEB700A2-9ACC-4FA2-A07C-3DDA8D3B17EF}" type="presParOf" srcId="{576FF099-098B-42A2-8788-12C6D2AD3873}" destId="{26FA9C50-7FC4-45A4-A9A3-65808D92BE79}" srcOrd="9" destOrd="0" presId="urn:microsoft.com/office/officeart/2005/8/layout/hProcess11"/>
    <dgm:cxn modelId="{F333689F-AB46-41E9-ABF4-1140136912AB}" type="presParOf" srcId="{576FF099-098B-42A2-8788-12C6D2AD3873}" destId="{E02A4A48-0A9F-4AAD-9D60-F89BF5BEBF92}" srcOrd="10" destOrd="0" presId="urn:microsoft.com/office/officeart/2005/8/layout/hProcess11"/>
    <dgm:cxn modelId="{D20CA562-7038-41A5-BAF4-95C05E0EA5F7}" type="presParOf" srcId="{E02A4A48-0A9F-4AAD-9D60-F89BF5BEBF92}" destId="{D8345773-20F5-46E4-9508-DD149F829697}" srcOrd="0" destOrd="0" presId="urn:microsoft.com/office/officeart/2005/8/layout/hProcess11"/>
    <dgm:cxn modelId="{E22E16D2-40A5-4E62-B7F0-31F55EA0C954}" type="presParOf" srcId="{E02A4A48-0A9F-4AAD-9D60-F89BF5BEBF92}" destId="{BF4EEB2C-F9D5-427D-BD9D-909381132995}" srcOrd="1" destOrd="0" presId="urn:microsoft.com/office/officeart/2005/8/layout/hProcess11"/>
    <dgm:cxn modelId="{F38501DA-0381-4BE8-977C-8CFE7378A649}" type="presParOf" srcId="{E02A4A48-0A9F-4AAD-9D60-F89BF5BEBF92}" destId="{27AB2F71-348C-4DFB-97EC-903C09B099F9}" srcOrd="2" destOrd="0" presId="urn:microsoft.com/office/officeart/2005/8/layout/hProcess11"/>
    <dgm:cxn modelId="{53C0558A-0FA4-42F7-936E-8C1CE3636744}" type="presParOf" srcId="{576FF099-098B-42A2-8788-12C6D2AD3873}" destId="{804FFB62-61BF-4003-A3E3-1834928A787A}" srcOrd="11" destOrd="0" presId="urn:microsoft.com/office/officeart/2005/8/layout/hProcess11"/>
    <dgm:cxn modelId="{0D9FECE8-D8DD-4B4F-83BD-E3DF10A0BE68}" type="presParOf" srcId="{576FF099-098B-42A2-8788-12C6D2AD3873}" destId="{0E1B837A-ACCB-4DA4-BB2B-9AE18A7698C9}" srcOrd="12" destOrd="0" presId="urn:microsoft.com/office/officeart/2005/8/layout/hProcess11"/>
    <dgm:cxn modelId="{996412AE-FC9D-4159-88FB-73F97899DC25}" type="presParOf" srcId="{0E1B837A-ACCB-4DA4-BB2B-9AE18A7698C9}" destId="{05CEB9E2-6584-45F7-94FC-6E4A41C37B8D}" srcOrd="0" destOrd="0" presId="urn:microsoft.com/office/officeart/2005/8/layout/hProcess11"/>
    <dgm:cxn modelId="{076B6EBC-C992-499B-B17F-EEF3803ACA2E}" type="presParOf" srcId="{0E1B837A-ACCB-4DA4-BB2B-9AE18A7698C9}" destId="{67413C2B-DC12-4589-A398-CA67D2658394}" srcOrd="1" destOrd="0" presId="urn:microsoft.com/office/officeart/2005/8/layout/hProcess11"/>
    <dgm:cxn modelId="{E42FCEA6-841E-48B1-AF2E-5985542B3112}" type="presParOf" srcId="{0E1B837A-ACCB-4DA4-BB2B-9AE18A7698C9}" destId="{76645914-DF44-420E-951A-CCDD45D265C1}" srcOrd="2" destOrd="0" presId="urn:microsoft.com/office/officeart/2005/8/layout/hProcess11"/>
    <dgm:cxn modelId="{3AE002CA-B0E8-41FE-BFE3-27055C2F09C7}" type="presParOf" srcId="{576FF099-098B-42A2-8788-12C6D2AD3873}" destId="{499799E1-09A2-4C8C-A83B-76C4159D7DD4}" srcOrd="13" destOrd="0" presId="urn:microsoft.com/office/officeart/2005/8/layout/hProcess11"/>
    <dgm:cxn modelId="{BDE92696-945D-4AD5-9F1B-D3B8A0473634}" type="presParOf" srcId="{576FF099-098B-42A2-8788-12C6D2AD3873}" destId="{5E240299-FBBF-4964-B171-DB231FBB968C}" srcOrd="14" destOrd="0" presId="urn:microsoft.com/office/officeart/2005/8/layout/hProcess11"/>
    <dgm:cxn modelId="{EDA27DB5-57EE-4E10-81D4-B76846CA7B7F}" type="presParOf" srcId="{5E240299-FBBF-4964-B171-DB231FBB968C}" destId="{5F74718B-A8C1-4A58-8FEC-D41CED9FCA41}" srcOrd="0" destOrd="0" presId="urn:microsoft.com/office/officeart/2005/8/layout/hProcess11"/>
    <dgm:cxn modelId="{05121A48-168B-4385-AE9C-2452F270EDC2}" type="presParOf" srcId="{5E240299-FBBF-4964-B171-DB231FBB968C}" destId="{EF758A6D-DB6D-4481-9261-45EA81C4CAFA}" srcOrd="1" destOrd="0" presId="urn:microsoft.com/office/officeart/2005/8/layout/hProcess11"/>
    <dgm:cxn modelId="{F47EBA2C-D0DE-4640-9E98-C9AC0F1FC9A7}" type="presParOf" srcId="{5E240299-FBBF-4964-B171-DB231FBB968C}" destId="{A6408828-E621-485A-A5E6-51198FB03E04}"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3AB1CE-1BB5-4C9D-820F-99CF2A499010}" type="doc">
      <dgm:prSet loTypeId="urn:microsoft.com/office/officeart/2005/8/layout/hProcess11" loCatId="process" qsTypeId="urn:microsoft.com/office/officeart/2005/8/quickstyle/simple1" qsCatId="simple" csTypeId="urn:microsoft.com/office/officeart/2005/8/colors/accent1_2" csCatId="accent1" phldr="1"/>
      <dgm:spPr/>
    </dgm:pt>
    <dgm:pt modelId="{1287A6CA-E3C8-4C44-B8E8-6529414A1D7B}">
      <dgm:prSet phldrT="[Text]" custT="1"/>
      <dgm:spPr/>
      <dgm:t>
        <a:bodyPr/>
        <a:lstStyle/>
        <a:p>
          <a:endParaRPr lang="en-US" sz="2000" dirty="0"/>
        </a:p>
      </dgm:t>
    </dgm:pt>
    <dgm:pt modelId="{DE59C6DD-3C2A-410D-A315-0EF05451E6A9}" type="parTrans" cxnId="{63C7E23B-37FB-4C7A-9E89-688E88E9BC37}">
      <dgm:prSet/>
      <dgm:spPr/>
      <dgm:t>
        <a:bodyPr/>
        <a:lstStyle/>
        <a:p>
          <a:endParaRPr lang="en-US"/>
        </a:p>
      </dgm:t>
    </dgm:pt>
    <dgm:pt modelId="{919DFDD0-3E64-457B-BC77-5887338D06AE}" type="sibTrans" cxnId="{63C7E23B-37FB-4C7A-9E89-688E88E9BC37}">
      <dgm:prSet/>
      <dgm:spPr/>
      <dgm:t>
        <a:bodyPr/>
        <a:lstStyle/>
        <a:p>
          <a:endParaRPr lang="en-US"/>
        </a:p>
      </dgm:t>
    </dgm:pt>
    <dgm:pt modelId="{356AADA7-D1D0-4D4D-922C-972EBB3316FF}">
      <dgm:prSet phldrT="[Text]" custT="1"/>
      <dgm:spPr/>
      <dgm:t>
        <a:bodyPr/>
        <a:lstStyle/>
        <a:p>
          <a:r>
            <a:rPr lang="en-US" sz="2000" dirty="0" smtClean="0"/>
            <a:t>
</a:t>
          </a:r>
          <a:endParaRPr lang="en-US" sz="2000" dirty="0"/>
        </a:p>
      </dgm:t>
    </dgm:pt>
    <dgm:pt modelId="{BDBC9239-2EC7-4A93-843B-09F82A8CDDA3}" type="parTrans" cxnId="{E9F76780-87EC-4EBE-8061-BE4139189A9E}">
      <dgm:prSet/>
      <dgm:spPr/>
      <dgm:t>
        <a:bodyPr/>
        <a:lstStyle/>
        <a:p>
          <a:endParaRPr lang="en-US"/>
        </a:p>
      </dgm:t>
    </dgm:pt>
    <dgm:pt modelId="{DACD2419-620C-4FAA-A120-BDAF5A0F4D22}" type="sibTrans" cxnId="{E9F76780-87EC-4EBE-8061-BE4139189A9E}">
      <dgm:prSet/>
      <dgm:spPr/>
      <dgm:t>
        <a:bodyPr/>
        <a:lstStyle/>
        <a:p>
          <a:endParaRPr lang="en-US"/>
        </a:p>
      </dgm:t>
    </dgm:pt>
    <dgm:pt modelId="{72B49DDF-AB7D-459B-B986-15639D0A399D}">
      <dgm:prSet phldrT="[Text]" custT="1"/>
      <dgm:spPr/>
      <dgm:t>
        <a:bodyPr/>
        <a:lstStyle/>
        <a:p>
          <a:r>
            <a:rPr lang="en-US" sz="2000" dirty="0" smtClean="0"/>
            <a:t>
</a:t>
          </a:r>
          <a:endParaRPr lang="en-US" sz="2000" dirty="0"/>
        </a:p>
      </dgm:t>
    </dgm:pt>
    <dgm:pt modelId="{4A406F51-A422-4267-BACE-5D1E4D7FDA57}" type="parTrans" cxnId="{F0E3F84F-01A5-4860-867B-583E2FB91F08}">
      <dgm:prSet/>
      <dgm:spPr/>
      <dgm:t>
        <a:bodyPr/>
        <a:lstStyle/>
        <a:p>
          <a:endParaRPr lang="en-US"/>
        </a:p>
      </dgm:t>
    </dgm:pt>
    <dgm:pt modelId="{10E239C6-CDB1-4E33-8E1D-76E528AA0C91}" type="sibTrans" cxnId="{F0E3F84F-01A5-4860-867B-583E2FB91F08}">
      <dgm:prSet/>
      <dgm:spPr/>
      <dgm:t>
        <a:bodyPr/>
        <a:lstStyle/>
        <a:p>
          <a:endParaRPr lang="en-US"/>
        </a:p>
      </dgm:t>
    </dgm:pt>
    <dgm:pt modelId="{01747AF6-8866-4B77-B27D-6D5C5ECB5263}">
      <dgm:prSet phldrT="[Text]" custT="1"/>
      <dgm:spPr/>
      <dgm:t>
        <a:bodyPr/>
        <a:lstStyle/>
        <a:p>
          <a:r>
            <a:rPr lang="en-US" sz="2000" dirty="0" smtClean="0"/>
            <a:t>
</a:t>
          </a:r>
          <a:endParaRPr lang="en-US" sz="2000" dirty="0"/>
        </a:p>
      </dgm:t>
    </dgm:pt>
    <dgm:pt modelId="{A23FE666-4D1C-4E5B-85C0-6922CEEF7C5A}" type="parTrans" cxnId="{C7D0744E-B153-40E4-9DB0-FE5809028970}">
      <dgm:prSet/>
      <dgm:spPr/>
      <dgm:t>
        <a:bodyPr/>
        <a:lstStyle/>
        <a:p>
          <a:endParaRPr lang="en-US"/>
        </a:p>
      </dgm:t>
    </dgm:pt>
    <dgm:pt modelId="{2FB51EB1-7A2A-4B0E-8900-A9EFB8CF9D3E}" type="sibTrans" cxnId="{C7D0744E-B153-40E4-9DB0-FE5809028970}">
      <dgm:prSet/>
      <dgm:spPr/>
      <dgm:t>
        <a:bodyPr/>
        <a:lstStyle/>
        <a:p>
          <a:endParaRPr lang="en-US"/>
        </a:p>
      </dgm:t>
    </dgm:pt>
    <dgm:pt modelId="{AD6BCD77-59ED-4F30-B9EF-B4A8437C52CB}">
      <dgm:prSet phldrT="[Text]" custT="1"/>
      <dgm:spPr/>
      <dgm:t>
        <a:bodyPr/>
        <a:lstStyle/>
        <a:p>
          <a:r>
            <a:rPr lang="en-US" sz="2000" dirty="0" smtClean="0"/>
            <a:t>
 </a:t>
          </a:r>
          <a:endParaRPr lang="en-US" sz="2000" dirty="0"/>
        </a:p>
      </dgm:t>
    </dgm:pt>
    <dgm:pt modelId="{748B5362-404C-4439-AEB4-3DAB9C46316A}" type="parTrans" cxnId="{4D0FF36C-1B1D-4A9F-B0AF-B7909EDB2DC1}">
      <dgm:prSet/>
      <dgm:spPr/>
      <dgm:t>
        <a:bodyPr/>
        <a:lstStyle/>
        <a:p>
          <a:endParaRPr lang="en-US"/>
        </a:p>
      </dgm:t>
    </dgm:pt>
    <dgm:pt modelId="{199077C3-95FD-4D50-B7D4-D841E838A636}" type="sibTrans" cxnId="{4D0FF36C-1B1D-4A9F-B0AF-B7909EDB2DC1}">
      <dgm:prSet/>
      <dgm:spPr/>
      <dgm:t>
        <a:bodyPr/>
        <a:lstStyle/>
        <a:p>
          <a:endParaRPr lang="en-US"/>
        </a:p>
      </dgm:t>
    </dgm:pt>
    <dgm:pt modelId="{123E5419-A6CB-4356-8FC9-2A047C4EE1A4}">
      <dgm:prSet phldrT="[Text]" custT="1"/>
      <dgm:spPr/>
      <dgm:t>
        <a:bodyPr/>
        <a:lstStyle/>
        <a:p>
          <a:r>
            <a:rPr lang="en-US" sz="2000" dirty="0" smtClean="0"/>
            <a:t>
</a:t>
          </a:r>
          <a:endParaRPr lang="en-US" sz="2000" dirty="0"/>
        </a:p>
      </dgm:t>
    </dgm:pt>
    <dgm:pt modelId="{414DF3E1-87F2-4941-A537-CCB781B72C79}" type="sibTrans" cxnId="{9B1B23CA-39B3-44CE-A223-074EBD0302BA}">
      <dgm:prSet/>
      <dgm:spPr/>
      <dgm:t>
        <a:bodyPr/>
        <a:lstStyle/>
        <a:p>
          <a:endParaRPr lang="en-US"/>
        </a:p>
      </dgm:t>
    </dgm:pt>
    <dgm:pt modelId="{851FBFDD-B363-4437-B891-8FC78E8EAB61}" type="parTrans" cxnId="{9B1B23CA-39B3-44CE-A223-074EBD0302BA}">
      <dgm:prSet/>
      <dgm:spPr/>
      <dgm:t>
        <a:bodyPr/>
        <a:lstStyle/>
        <a:p>
          <a:endParaRPr lang="en-US"/>
        </a:p>
      </dgm:t>
    </dgm:pt>
    <dgm:pt modelId="{A0E8ED7F-EF3D-4AA5-BAA2-94E67D515254}">
      <dgm:prSet phldrT="[Text]" custT="1"/>
      <dgm:spPr/>
      <dgm:t>
        <a:bodyPr/>
        <a:lstStyle/>
        <a:p>
          <a:endParaRPr lang="en-US" sz="2000" dirty="0"/>
        </a:p>
      </dgm:t>
    </dgm:pt>
    <dgm:pt modelId="{EEDDF00F-66A9-4988-BA67-69E2027D1DFB}" type="sibTrans" cxnId="{2060C572-87A8-4F53-BFC9-25B0F51B281E}">
      <dgm:prSet/>
      <dgm:spPr/>
      <dgm:t>
        <a:bodyPr/>
        <a:lstStyle/>
        <a:p>
          <a:endParaRPr lang="en-US"/>
        </a:p>
      </dgm:t>
    </dgm:pt>
    <dgm:pt modelId="{C92E914A-6AA3-4B6D-A04C-CF579440D1F4}" type="parTrans" cxnId="{2060C572-87A8-4F53-BFC9-25B0F51B281E}">
      <dgm:prSet/>
      <dgm:spPr/>
      <dgm:t>
        <a:bodyPr/>
        <a:lstStyle/>
        <a:p>
          <a:endParaRPr lang="en-US"/>
        </a:p>
      </dgm:t>
    </dgm:pt>
    <dgm:pt modelId="{E203A09E-E986-44D1-A4D5-5055FB2812B7}">
      <dgm:prSet phldrT="[Text]" custT="1"/>
      <dgm:spPr/>
      <dgm:t>
        <a:bodyPr/>
        <a:lstStyle/>
        <a:p>
          <a:endParaRPr lang="en-US" sz="2000" dirty="0"/>
        </a:p>
      </dgm:t>
    </dgm:pt>
    <dgm:pt modelId="{809CA5D3-DDC6-4B5A-A8BE-052C0875A9D1}" type="parTrans" cxnId="{86682E05-DD36-419C-B7DB-C80DF2987AA0}">
      <dgm:prSet/>
      <dgm:spPr/>
      <dgm:t>
        <a:bodyPr/>
        <a:lstStyle/>
        <a:p>
          <a:endParaRPr lang="en-US"/>
        </a:p>
      </dgm:t>
    </dgm:pt>
    <dgm:pt modelId="{5CA8E886-199E-41CF-BD08-F76FBC916967}" type="sibTrans" cxnId="{86682E05-DD36-419C-B7DB-C80DF2987AA0}">
      <dgm:prSet/>
      <dgm:spPr/>
      <dgm:t>
        <a:bodyPr/>
        <a:lstStyle/>
        <a:p>
          <a:endParaRPr lang="en-US"/>
        </a:p>
      </dgm:t>
    </dgm:pt>
    <dgm:pt modelId="{3C343516-CB1A-426D-92EA-C95707B01190}" type="pres">
      <dgm:prSet presAssocID="{6B3AB1CE-1BB5-4C9D-820F-99CF2A499010}" presName="Name0" presStyleCnt="0">
        <dgm:presLayoutVars>
          <dgm:dir/>
          <dgm:resizeHandles val="exact"/>
        </dgm:presLayoutVars>
      </dgm:prSet>
      <dgm:spPr/>
    </dgm:pt>
    <dgm:pt modelId="{F5542187-5FE3-407E-B39E-F3B588D9ABFC}" type="pres">
      <dgm:prSet presAssocID="{6B3AB1CE-1BB5-4C9D-820F-99CF2A499010}" presName="arrow" presStyleLbl="bgShp" presStyleIdx="0" presStyleCnt="1"/>
      <dgm:spPr/>
    </dgm:pt>
    <dgm:pt modelId="{576FF099-098B-42A2-8788-12C6D2AD3873}" type="pres">
      <dgm:prSet presAssocID="{6B3AB1CE-1BB5-4C9D-820F-99CF2A499010}" presName="points" presStyleCnt="0"/>
      <dgm:spPr/>
    </dgm:pt>
    <dgm:pt modelId="{90348933-3DD6-476F-B032-46B8E40213BF}" type="pres">
      <dgm:prSet presAssocID="{1287A6CA-E3C8-4C44-B8E8-6529414A1D7B}" presName="compositeA" presStyleCnt="0"/>
      <dgm:spPr/>
    </dgm:pt>
    <dgm:pt modelId="{86503B5B-572D-4694-9691-BB883DEFC01F}" type="pres">
      <dgm:prSet presAssocID="{1287A6CA-E3C8-4C44-B8E8-6529414A1D7B}" presName="textA" presStyleLbl="revTx" presStyleIdx="0" presStyleCnt="8" custScaleX="73715">
        <dgm:presLayoutVars>
          <dgm:bulletEnabled val="1"/>
        </dgm:presLayoutVars>
      </dgm:prSet>
      <dgm:spPr/>
      <dgm:t>
        <a:bodyPr/>
        <a:lstStyle/>
        <a:p>
          <a:endParaRPr lang="en-US"/>
        </a:p>
      </dgm:t>
    </dgm:pt>
    <dgm:pt modelId="{43EE625D-4162-4B26-8816-12353471023B}" type="pres">
      <dgm:prSet presAssocID="{1287A6CA-E3C8-4C44-B8E8-6529414A1D7B}" presName="circleA" presStyleLbl="node1" presStyleIdx="0" presStyleCnt="8" custScaleX="46651" custScaleY="46651"/>
      <dgm:spPr/>
    </dgm:pt>
    <dgm:pt modelId="{D2757871-BC69-481D-9328-E731002A2C45}" type="pres">
      <dgm:prSet presAssocID="{1287A6CA-E3C8-4C44-B8E8-6529414A1D7B}" presName="spaceA" presStyleCnt="0"/>
      <dgm:spPr/>
    </dgm:pt>
    <dgm:pt modelId="{2F82ECAA-E257-4342-B86E-AE2181D08AFF}" type="pres">
      <dgm:prSet presAssocID="{919DFDD0-3E64-457B-BC77-5887338D06AE}" presName="space" presStyleCnt="0"/>
      <dgm:spPr/>
    </dgm:pt>
    <dgm:pt modelId="{F7F3480A-33BC-40B4-A01A-CED231383F79}" type="pres">
      <dgm:prSet presAssocID="{A0E8ED7F-EF3D-4AA5-BAA2-94E67D515254}" presName="compositeB" presStyleCnt="0"/>
      <dgm:spPr/>
    </dgm:pt>
    <dgm:pt modelId="{CA3E0F29-BBEE-4951-8D24-A76DF14EC6A6}" type="pres">
      <dgm:prSet presAssocID="{A0E8ED7F-EF3D-4AA5-BAA2-94E67D515254}" presName="textB" presStyleLbl="revTx" presStyleIdx="1" presStyleCnt="8" custScaleX="92726" custLinFactNeighborX="-50" custLinFactNeighborY="5398">
        <dgm:presLayoutVars>
          <dgm:bulletEnabled val="1"/>
        </dgm:presLayoutVars>
      </dgm:prSet>
      <dgm:spPr/>
      <dgm:t>
        <a:bodyPr/>
        <a:lstStyle/>
        <a:p>
          <a:endParaRPr lang="en-US"/>
        </a:p>
      </dgm:t>
    </dgm:pt>
    <dgm:pt modelId="{F14221F2-B34C-41D7-8E2E-F6E2FACC02E0}" type="pres">
      <dgm:prSet presAssocID="{A0E8ED7F-EF3D-4AA5-BAA2-94E67D515254}" presName="circleB" presStyleLbl="node1" presStyleIdx="1" presStyleCnt="8" custScaleX="46651" custScaleY="46651" custLinFactNeighborX="-21819" custLinFactNeighborY="4576"/>
      <dgm:spPr/>
    </dgm:pt>
    <dgm:pt modelId="{E7CC60F7-E721-445F-942D-77DB2BA380FE}" type="pres">
      <dgm:prSet presAssocID="{A0E8ED7F-EF3D-4AA5-BAA2-94E67D515254}" presName="spaceB" presStyleCnt="0"/>
      <dgm:spPr/>
    </dgm:pt>
    <dgm:pt modelId="{07F672FF-84D1-4B06-9FB4-B434220B3AA7}" type="pres">
      <dgm:prSet presAssocID="{EEDDF00F-66A9-4988-BA67-69E2027D1DFB}" presName="space" presStyleCnt="0"/>
      <dgm:spPr/>
    </dgm:pt>
    <dgm:pt modelId="{088C8208-7237-4925-A373-87EA2B77C348}" type="pres">
      <dgm:prSet presAssocID="{123E5419-A6CB-4356-8FC9-2A047C4EE1A4}" presName="compositeA" presStyleCnt="0"/>
      <dgm:spPr/>
    </dgm:pt>
    <dgm:pt modelId="{280F4218-BC7E-46F3-B3D2-7515F08F6362}" type="pres">
      <dgm:prSet presAssocID="{123E5419-A6CB-4356-8FC9-2A047C4EE1A4}" presName="textA" presStyleLbl="revTx" presStyleIdx="2" presStyleCnt="8">
        <dgm:presLayoutVars>
          <dgm:bulletEnabled val="1"/>
        </dgm:presLayoutVars>
      </dgm:prSet>
      <dgm:spPr/>
      <dgm:t>
        <a:bodyPr/>
        <a:lstStyle/>
        <a:p>
          <a:endParaRPr lang="en-US"/>
        </a:p>
      </dgm:t>
    </dgm:pt>
    <dgm:pt modelId="{88642273-3C6D-42F2-B099-DA2ABD7C09B9}" type="pres">
      <dgm:prSet presAssocID="{123E5419-A6CB-4356-8FC9-2A047C4EE1A4}" presName="circleA" presStyleLbl="node1" presStyleIdx="2" presStyleCnt="8" custScaleX="46651" custScaleY="46651"/>
      <dgm:spPr/>
    </dgm:pt>
    <dgm:pt modelId="{E70C4E97-0224-480B-AE83-D46D08E8FFD7}" type="pres">
      <dgm:prSet presAssocID="{123E5419-A6CB-4356-8FC9-2A047C4EE1A4}" presName="spaceA" presStyleCnt="0"/>
      <dgm:spPr/>
    </dgm:pt>
    <dgm:pt modelId="{BF36EA16-3E28-43B3-BA11-76DEE09D63D1}" type="pres">
      <dgm:prSet presAssocID="{414DF3E1-87F2-4941-A537-CCB781B72C79}" presName="space" presStyleCnt="0"/>
      <dgm:spPr/>
    </dgm:pt>
    <dgm:pt modelId="{EC4F2E06-CB82-41D9-9047-14D95E7B6F6D}" type="pres">
      <dgm:prSet presAssocID="{356AADA7-D1D0-4D4D-922C-972EBB3316FF}" presName="compositeB" presStyleCnt="0"/>
      <dgm:spPr/>
    </dgm:pt>
    <dgm:pt modelId="{6A42244F-95B6-4BAB-A528-ACE57E9B3E29}" type="pres">
      <dgm:prSet presAssocID="{356AADA7-D1D0-4D4D-922C-972EBB3316FF}" presName="textB" presStyleLbl="revTx" presStyleIdx="3" presStyleCnt="8">
        <dgm:presLayoutVars>
          <dgm:bulletEnabled val="1"/>
        </dgm:presLayoutVars>
      </dgm:prSet>
      <dgm:spPr/>
      <dgm:t>
        <a:bodyPr/>
        <a:lstStyle/>
        <a:p>
          <a:endParaRPr lang="en-US"/>
        </a:p>
      </dgm:t>
    </dgm:pt>
    <dgm:pt modelId="{76EB1317-8C9B-45C2-AE2D-CAC255203955}" type="pres">
      <dgm:prSet presAssocID="{356AADA7-D1D0-4D4D-922C-972EBB3316FF}" presName="circleB" presStyleLbl="node1" presStyleIdx="3" presStyleCnt="8" custScaleX="46651" custScaleY="46651"/>
      <dgm:spPr/>
    </dgm:pt>
    <dgm:pt modelId="{734DBAA3-7A75-4C9B-BD28-7A18940D86F9}" type="pres">
      <dgm:prSet presAssocID="{356AADA7-D1D0-4D4D-922C-972EBB3316FF}" presName="spaceB" presStyleCnt="0"/>
      <dgm:spPr/>
    </dgm:pt>
    <dgm:pt modelId="{D3D4E5BC-BAC6-4670-9F1A-E4B55CDE64E8}" type="pres">
      <dgm:prSet presAssocID="{DACD2419-620C-4FAA-A120-BDAF5A0F4D22}" presName="space" presStyleCnt="0"/>
      <dgm:spPr/>
    </dgm:pt>
    <dgm:pt modelId="{5F657CF6-919F-42DA-8CE9-00FA63EBF288}" type="pres">
      <dgm:prSet presAssocID="{72B49DDF-AB7D-459B-B986-15639D0A399D}" presName="compositeA" presStyleCnt="0"/>
      <dgm:spPr/>
    </dgm:pt>
    <dgm:pt modelId="{4CF1529A-4310-4D87-A695-2E73D345C23B}" type="pres">
      <dgm:prSet presAssocID="{72B49DDF-AB7D-459B-B986-15639D0A399D}" presName="textA" presStyleLbl="revTx" presStyleIdx="4" presStyleCnt="8">
        <dgm:presLayoutVars>
          <dgm:bulletEnabled val="1"/>
        </dgm:presLayoutVars>
      </dgm:prSet>
      <dgm:spPr/>
      <dgm:t>
        <a:bodyPr/>
        <a:lstStyle/>
        <a:p>
          <a:endParaRPr lang="en-US"/>
        </a:p>
      </dgm:t>
    </dgm:pt>
    <dgm:pt modelId="{609A613F-2224-4976-9FC4-69156C70C617}" type="pres">
      <dgm:prSet presAssocID="{72B49DDF-AB7D-459B-B986-15639D0A399D}" presName="circleA" presStyleLbl="node1" presStyleIdx="4" presStyleCnt="8" custScaleX="46651" custScaleY="46651"/>
      <dgm:spPr/>
    </dgm:pt>
    <dgm:pt modelId="{FAD278FF-BFCD-45F5-9140-4888048B2F69}" type="pres">
      <dgm:prSet presAssocID="{72B49DDF-AB7D-459B-B986-15639D0A399D}" presName="spaceA" presStyleCnt="0"/>
      <dgm:spPr/>
    </dgm:pt>
    <dgm:pt modelId="{26FA9C50-7FC4-45A4-A9A3-65808D92BE79}" type="pres">
      <dgm:prSet presAssocID="{10E239C6-CDB1-4E33-8E1D-76E528AA0C91}" presName="space" presStyleCnt="0"/>
      <dgm:spPr/>
    </dgm:pt>
    <dgm:pt modelId="{E02A4A48-0A9F-4AAD-9D60-F89BF5BEBF92}" type="pres">
      <dgm:prSet presAssocID="{01747AF6-8866-4B77-B27D-6D5C5ECB5263}" presName="compositeB" presStyleCnt="0"/>
      <dgm:spPr/>
    </dgm:pt>
    <dgm:pt modelId="{D8345773-20F5-46E4-9508-DD149F829697}" type="pres">
      <dgm:prSet presAssocID="{01747AF6-8866-4B77-B27D-6D5C5ECB5263}" presName="textB" presStyleLbl="revTx" presStyleIdx="5" presStyleCnt="8">
        <dgm:presLayoutVars>
          <dgm:bulletEnabled val="1"/>
        </dgm:presLayoutVars>
      </dgm:prSet>
      <dgm:spPr/>
      <dgm:t>
        <a:bodyPr/>
        <a:lstStyle/>
        <a:p>
          <a:endParaRPr lang="en-US"/>
        </a:p>
      </dgm:t>
    </dgm:pt>
    <dgm:pt modelId="{BF4EEB2C-F9D5-427D-BD9D-909381132995}" type="pres">
      <dgm:prSet presAssocID="{01747AF6-8866-4B77-B27D-6D5C5ECB5263}" presName="circleB" presStyleLbl="node1" presStyleIdx="5" presStyleCnt="8" custScaleX="46651" custScaleY="46651"/>
      <dgm:spPr/>
    </dgm:pt>
    <dgm:pt modelId="{27AB2F71-348C-4DFB-97EC-903C09B099F9}" type="pres">
      <dgm:prSet presAssocID="{01747AF6-8866-4B77-B27D-6D5C5ECB5263}" presName="spaceB" presStyleCnt="0"/>
      <dgm:spPr/>
    </dgm:pt>
    <dgm:pt modelId="{804FFB62-61BF-4003-A3E3-1834928A787A}" type="pres">
      <dgm:prSet presAssocID="{2FB51EB1-7A2A-4B0E-8900-A9EFB8CF9D3E}" presName="space" presStyleCnt="0"/>
      <dgm:spPr/>
    </dgm:pt>
    <dgm:pt modelId="{0E1B837A-ACCB-4DA4-BB2B-9AE18A7698C9}" type="pres">
      <dgm:prSet presAssocID="{AD6BCD77-59ED-4F30-B9EF-B4A8437C52CB}" presName="compositeA" presStyleCnt="0"/>
      <dgm:spPr/>
    </dgm:pt>
    <dgm:pt modelId="{05CEB9E2-6584-45F7-94FC-6E4A41C37B8D}" type="pres">
      <dgm:prSet presAssocID="{AD6BCD77-59ED-4F30-B9EF-B4A8437C52CB}" presName="textA" presStyleLbl="revTx" presStyleIdx="6" presStyleCnt="8" custScaleX="44056">
        <dgm:presLayoutVars>
          <dgm:bulletEnabled val="1"/>
        </dgm:presLayoutVars>
      </dgm:prSet>
      <dgm:spPr/>
      <dgm:t>
        <a:bodyPr/>
        <a:lstStyle/>
        <a:p>
          <a:endParaRPr lang="en-US"/>
        </a:p>
      </dgm:t>
    </dgm:pt>
    <dgm:pt modelId="{67413C2B-DC12-4589-A398-CA67D2658394}" type="pres">
      <dgm:prSet presAssocID="{AD6BCD77-59ED-4F30-B9EF-B4A8437C52CB}" presName="circleA" presStyleLbl="node1" presStyleIdx="6" presStyleCnt="8" custScaleX="46651" custScaleY="46651"/>
      <dgm:spPr/>
    </dgm:pt>
    <dgm:pt modelId="{76645914-DF44-420E-951A-CCDD45D265C1}" type="pres">
      <dgm:prSet presAssocID="{AD6BCD77-59ED-4F30-B9EF-B4A8437C52CB}" presName="spaceA" presStyleCnt="0"/>
      <dgm:spPr/>
    </dgm:pt>
    <dgm:pt modelId="{041319BE-4519-44CC-9C5A-47D7017BF580}" type="pres">
      <dgm:prSet presAssocID="{199077C3-95FD-4D50-B7D4-D841E838A636}" presName="space" presStyleCnt="0"/>
      <dgm:spPr/>
    </dgm:pt>
    <dgm:pt modelId="{B07FA9ED-A650-4A4C-80F9-56DA0BAE915B}" type="pres">
      <dgm:prSet presAssocID="{E203A09E-E986-44D1-A4D5-5055FB2812B7}" presName="compositeB" presStyleCnt="0"/>
      <dgm:spPr/>
    </dgm:pt>
    <dgm:pt modelId="{A0DF1D86-F530-4058-A367-585652AF0C6A}" type="pres">
      <dgm:prSet presAssocID="{E203A09E-E986-44D1-A4D5-5055FB2812B7}" presName="textB" presStyleLbl="revTx" presStyleIdx="7" presStyleCnt="8">
        <dgm:presLayoutVars>
          <dgm:bulletEnabled val="1"/>
        </dgm:presLayoutVars>
      </dgm:prSet>
      <dgm:spPr/>
      <dgm:t>
        <a:bodyPr/>
        <a:lstStyle/>
        <a:p>
          <a:endParaRPr lang="en-US"/>
        </a:p>
      </dgm:t>
    </dgm:pt>
    <dgm:pt modelId="{D6A16375-C9BC-43AD-B12F-238C93FA4AAD}" type="pres">
      <dgm:prSet presAssocID="{E203A09E-E986-44D1-A4D5-5055FB2812B7}" presName="circleB" presStyleLbl="node1" presStyleIdx="7" presStyleCnt="8" custScaleX="51316" custScaleY="51316"/>
      <dgm:spPr/>
    </dgm:pt>
    <dgm:pt modelId="{EF9DB556-5DAE-4F13-B0AB-D59D3D2E99A5}" type="pres">
      <dgm:prSet presAssocID="{E203A09E-E986-44D1-A4D5-5055FB2812B7}" presName="spaceB" presStyleCnt="0"/>
      <dgm:spPr/>
    </dgm:pt>
  </dgm:ptLst>
  <dgm:cxnLst>
    <dgm:cxn modelId="{156CEF27-E009-4586-A64F-1CC0EFE0C80C}" type="presOf" srcId="{356AADA7-D1D0-4D4D-922C-972EBB3316FF}" destId="{6A42244F-95B6-4BAB-A528-ACE57E9B3E29}" srcOrd="0" destOrd="0" presId="urn:microsoft.com/office/officeart/2005/8/layout/hProcess11"/>
    <dgm:cxn modelId="{2060C572-87A8-4F53-BFC9-25B0F51B281E}" srcId="{6B3AB1CE-1BB5-4C9D-820F-99CF2A499010}" destId="{A0E8ED7F-EF3D-4AA5-BAA2-94E67D515254}" srcOrd="1" destOrd="0" parTransId="{C92E914A-6AA3-4B6D-A04C-CF579440D1F4}" sibTransId="{EEDDF00F-66A9-4988-BA67-69E2027D1DFB}"/>
    <dgm:cxn modelId="{4D0FF36C-1B1D-4A9F-B0AF-B7909EDB2DC1}" srcId="{6B3AB1CE-1BB5-4C9D-820F-99CF2A499010}" destId="{AD6BCD77-59ED-4F30-B9EF-B4A8437C52CB}" srcOrd="6" destOrd="0" parTransId="{748B5362-404C-4439-AEB4-3DAB9C46316A}" sibTransId="{199077C3-95FD-4D50-B7D4-D841E838A636}"/>
    <dgm:cxn modelId="{910A28E3-4EB4-456C-BCAB-13F2B6B496DA}" type="presOf" srcId="{1287A6CA-E3C8-4C44-B8E8-6529414A1D7B}" destId="{86503B5B-572D-4694-9691-BB883DEFC01F}" srcOrd="0" destOrd="0" presId="urn:microsoft.com/office/officeart/2005/8/layout/hProcess11"/>
    <dgm:cxn modelId="{92D557A6-45ED-4ABE-A59D-92C28158AA1B}" type="presOf" srcId="{AD6BCD77-59ED-4F30-B9EF-B4A8437C52CB}" destId="{05CEB9E2-6584-45F7-94FC-6E4A41C37B8D}" srcOrd="0" destOrd="0" presId="urn:microsoft.com/office/officeart/2005/8/layout/hProcess11"/>
    <dgm:cxn modelId="{E6071571-1D93-4CEB-A372-2D582BFA97D1}" type="presOf" srcId="{A0E8ED7F-EF3D-4AA5-BAA2-94E67D515254}" destId="{CA3E0F29-BBEE-4951-8D24-A76DF14EC6A6}" srcOrd="0" destOrd="0" presId="urn:microsoft.com/office/officeart/2005/8/layout/hProcess11"/>
    <dgm:cxn modelId="{725900C4-E904-4B28-8575-104AF7F59C36}" type="presOf" srcId="{123E5419-A6CB-4356-8FC9-2A047C4EE1A4}" destId="{280F4218-BC7E-46F3-B3D2-7515F08F6362}" srcOrd="0" destOrd="0" presId="urn:microsoft.com/office/officeart/2005/8/layout/hProcess11"/>
    <dgm:cxn modelId="{6F4B16FB-5BBD-4714-8711-CD88C6F7FA7A}" type="presOf" srcId="{72B49DDF-AB7D-459B-B986-15639D0A399D}" destId="{4CF1529A-4310-4D87-A695-2E73D345C23B}" srcOrd="0" destOrd="0" presId="urn:microsoft.com/office/officeart/2005/8/layout/hProcess11"/>
    <dgm:cxn modelId="{C7D0744E-B153-40E4-9DB0-FE5809028970}" srcId="{6B3AB1CE-1BB5-4C9D-820F-99CF2A499010}" destId="{01747AF6-8866-4B77-B27D-6D5C5ECB5263}" srcOrd="5" destOrd="0" parTransId="{A23FE666-4D1C-4E5B-85C0-6922CEEF7C5A}" sibTransId="{2FB51EB1-7A2A-4B0E-8900-A9EFB8CF9D3E}"/>
    <dgm:cxn modelId="{CB204AC2-ABAB-4122-897E-26DC25B24264}" type="presOf" srcId="{01747AF6-8866-4B77-B27D-6D5C5ECB5263}" destId="{D8345773-20F5-46E4-9508-DD149F829697}" srcOrd="0" destOrd="0" presId="urn:microsoft.com/office/officeart/2005/8/layout/hProcess11"/>
    <dgm:cxn modelId="{86682E05-DD36-419C-B7DB-C80DF2987AA0}" srcId="{6B3AB1CE-1BB5-4C9D-820F-99CF2A499010}" destId="{E203A09E-E986-44D1-A4D5-5055FB2812B7}" srcOrd="7" destOrd="0" parTransId="{809CA5D3-DDC6-4B5A-A8BE-052C0875A9D1}" sibTransId="{5CA8E886-199E-41CF-BD08-F76FBC916967}"/>
    <dgm:cxn modelId="{9B1B23CA-39B3-44CE-A223-074EBD0302BA}" srcId="{6B3AB1CE-1BB5-4C9D-820F-99CF2A499010}" destId="{123E5419-A6CB-4356-8FC9-2A047C4EE1A4}" srcOrd="2" destOrd="0" parTransId="{851FBFDD-B363-4437-B891-8FC78E8EAB61}" sibTransId="{414DF3E1-87F2-4941-A537-CCB781B72C79}"/>
    <dgm:cxn modelId="{9E17AF3C-B345-4762-82C5-E7CA0898127F}" type="presOf" srcId="{6B3AB1CE-1BB5-4C9D-820F-99CF2A499010}" destId="{3C343516-CB1A-426D-92EA-C95707B01190}" srcOrd="0" destOrd="0" presId="urn:microsoft.com/office/officeart/2005/8/layout/hProcess11"/>
    <dgm:cxn modelId="{F0E3F84F-01A5-4860-867B-583E2FB91F08}" srcId="{6B3AB1CE-1BB5-4C9D-820F-99CF2A499010}" destId="{72B49DDF-AB7D-459B-B986-15639D0A399D}" srcOrd="4" destOrd="0" parTransId="{4A406F51-A422-4267-BACE-5D1E4D7FDA57}" sibTransId="{10E239C6-CDB1-4E33-8E1D-76E528AA0C91}"/>
    <dgm:cxn modelId="{E9F76780-87EC-4EBE-8061-BE4139189A9E}" srcId="{6B3AB1CE-1BB5-4C9D-820F-99CF2A499010}" destId="{356AADA7-D1D0-4D4D-922C-972EBB3316FF}" srcOrd="3" destOrd="0" parTransId="{BDBC9239-2EC7-4A93-843B-09F82A8CDDA3}" sibTransId="{DACD2419-620C-4FAA-A120-BDAF5A0F4D22}"/>
    <dgm:cxn modelId="{48CD905B-E34A-4882-B788-DE8ACD90EDB7}" type="presOf" srcId="{E203A09E-E986-44D1-A4D5-5055FB2812B7}" destId="{A0DF1D86-F530-4058-A367-585652AF0C6A}" srcOrd="0" destOrd="0" presId="urn:microsoft.com/office/officeart/2005/8/layout/hProcess11"/>
    <dgm:cxn modelId="{63C7E23B-37FB-4C7A-9E89-688E88E9BC37}" srcId="{6B3AB1CE-1BB5-4C9D-820F-99CF2A499010}" destId="{1287A6CA-E3C8-4C44-B8E8-6529414A1D7B}" srcOrd="0" destOrd="0" parTransId="{DE59C6DD-3C2A-410D-A315-0EF05451E6A9}" sibTransId="{919DFDD0-3E64-457B-BC77-5887338D06AE}"/>
    <dgm:cxn modelId="{80BE96F6-AD65-41AE-B14C-D7B8242D6586}" type="presParOf" srcId="{3C343516-CB1A-426D-92EA-C95707B01190}" destId="{F5542187-5FE3-407E-B39E-F3B588D9ABFC}" srcOrd="0" destOrd="0" presId="urn:microsoft.com/office/officeart/2005/8/layout/hProcess11"/>
    <dgm:cxn modelId="{E2B50AAE-027F-4C50-8874-4CA8826BB039}" type="presParOf" srcId="{3C343516-CB1A-426D-92EA-C95707B01190}" destId="{576FF099-098B-42A2-8788-12C6D2AD3873}" srcOrd="1" destOrd="0" presId="urn:microsoft.com/office/officeart/2005/8/layout/hProcess11"/>
    <dgm:cxn modelId="{D3D042B5-6354-4B37-8646-0B76BF1B830C}" type="presParOf" srcId="{576FF099-098B-42A2-8788-12C6D2AD3873}" destId="{90348933-3DD6-476F-B032-46B8E40213BF}" srcOrd="0" destOrd="0" presId="urn:microsoft.com/office/officeart/2005/8/layout/hProcess11"/>
    <dgm:cxn modelId="{CCCD1EBB-1A6F-4D34-AC35-A9AEBA77923C}" type="presParOf" srcId="{90348933-3DD6-476F-B032-46B8E40213BF}" destId="{86503B5B-572D-4694-9691-BB883DEFC01F}" srcOrd="0" destOrd="0" presId="urn:microsoft.com/office/officeart/2005/8/layout/hProcess11"/>
    <dgm:cxn modelId="{F2923253-6C82-40D6-9D42-E3AF257D838F}" type="presParOf" srcId="{90348933-3DD6-476F-B032-46B8E40213BF}" destId="{43EE625D-4162-4B26-8816-12353471023B}" srcOrd="1" destOrd="0" presId="urn:microsoft.com/office/officeart/2005/8/layout/hProcess11"/>
    <dgm:cxn modelId="{2FEAB2B6-A352-4624-9DDC-5E623FE343B9}" type="presParOf" srcId="{90348933-3DD6-476F-B032-46B8E40213BF}" destId="{D2757871-BC69-481D-9328-E731002A2C45}" srcOrd="2" destOrd="0" presId="urn:microsoft.com/office/officeart/2005/8/layout/hProcess11"/>
    <dgm:cxn modelId="{F22AED17-507B-4700-B3E3-4D79AF548050}" type="presParOf" srcId="{576FF099-098B-42A2-8788-12C6D2AD3873}" destId="{2F82ECAA-E257-4342-B86E-AE2181D08AFF}" srcOrd="1" destOrd="0" presId="urn:microsoft.com/office/officeart/2005/8/layout/hProcess11"/>
    <dgm:cxn modelId="{A1FDEE4F-231F-4C04-A7C7-AEB04F402C85}" type="presParOf" srcId="{576FF099-098B-42A2-8788-12C6D2AD3873}" destId="{F7F3480A-33BC-40B4-A01A-CED231383F79}" srcOrd="2" destOrd="0" presId="urn:microsoft.com/office/officeart/2005/8/layout/hProcess11"/>
    <dgm:cxn modelId="{47AF4E63-1206-4E45-9720-8FF2C5421671}" type="presParOf" srcId="{F7F3480A-33BC-40B4-A01A-CED231383F79}" destId="{CA3E0F29-BBEE-4951-8D24-A76DF14EC6A6}" srcOrd="0" destOrd="0" presId="urn:microsoft.com/office/officeart/2005/8/layout/hProcess11"/>
    <dgm:cxn modelId="{68FD15B2-58F9-4430-8A69-7A1558F218EA}" type="presParOf" srcId="{F7F3480A-33BC-40B4-A01A-CED231383F79}" destId="{F14221F2-B34C-41D7-8E2E-F6E2FACC02E0}" srcOrd="1" destOrd="0" presId="urn:microsoft.com/office/officeart/2005/8/layout/hProcess11"/>
    <dgm:cxn modelId="{8E7A8B7E-0E9D-4D89-A55A-85D646A920F3}" type="presParOf" srcId="{F7F3480A-33BC-40B4-A01A-CED231383F79}" destId="{E7CC60F7-E721-445F-942D-77DB2BA380FE}" srcOrd="2" destOrd="0" presId="urn:microsoft.com/office/officeart/2005/8/layout/hProcess11"/>
    <dgm:cxn modelId="{F8D52BA2-E99E-48CC-8EF7-10C30B5725DE}" type="presParOf" srcId="{576FF099-098B-42A2-8788-12C6D2AD3873}" destId="{07F672FF-84D1-4B06-9FB4-B434220B3AA7}" srcOrd="3" destOrd="0" presId="urn:microsoft.com/office/officeart/2005/8/layout/hProcess11"/>
    <dgm:cxn modelId="{416D9BF5-96F0-4204-A680-E201C237BBA1}" type="presParOf" srcId="{576FF099-098B-42A2-8788-12C6D2AD3873}" destId="{088C8208-7237-4925-A373-87EA2B77C348}" srcOrd="4" destOrd="0" presId="urn:microsoft.com/office/officeart/2005/8/layout/hProcess11"/>
    <dgm:cxn modelId="{EC946CFE-F873-4C90-9575-276C676A2B8D}" type="presParOf" srcId="{088C8208-7237-4925-A373-87EA2B77C348}" destId="{280F4218-BC7E-46F3-B3D2-7515F08F6362}" srcOrd="0" destOrd="0" presId="urn:microsoft.com/office/officeart/2005/8/layout/hProcess11"/>
    <dgm:cxn modelId="{C84689FB-04EC-43FE-86DC-ECA4B4D08869}" type="presParOf" srcId="{088C8208-7237-4925-A373-87EA2B77C348}" destId="{88642273-3C6D-42F2-B099-DA2ABD7C09B9}" srcOrd="1" destOrd="0" presId="urn:microsoft.com/office/officeart/2005/8/layout/hProcess11"/>
    <dgm:cxn modelId="{1DA7E661-1CA3-4067-8478-1A08B2A7A87C}" type="presParOf" srcId="{088C8208-7237-4925-A373-87EA2B77C348}" destId="{E70C4E97-0224-480B-AE83-D46D08E8FFD7}" srcOrd="2" destOrd="0" presId="urn:microsoft.com/office/officeart/2005/8/layout/hProcess11"/>
    <dgm:cxn modelId="{5D9BA117-FC74-4712-A29F-ACBD72659ED5}" type="presParOf" srcId="{576FF099-098B-42A2-8788-12C6D2AD3873}" destId="{BF36EA16-3E28-43B3-BA11-76DEE09D63D1}" srcOrd="5" destOrd="0" presId="urn:microsoft.com/office/officeart/2005/8/layout/hProcess11"/>
    <dgm:cxn modelId="{B479870C-A62D-4379-8A00-2D75F4B7635A}" type="presParOf" srcId="{576FF099-098B-42A2-8788-12C6D2AD3873}" destId="{EC4F2E06-CB82-41D9-9047-14D95E7B6F6D}" srcOrd="6" destOrd="0" presId="urn:microsoft.com/office/officeart/2005/8/layout/hProcess11"/>
    <dgm:cxn modelId="{287FDD3B-F9C0-47EA-99D2-8C794058BD30}" type="presParOf" srcId="{EC4F2E06-CB82-41D9-9047-14D95E7B6F6D}" destId="{6A42244F-95B6-4BAB-A528-ACE57E9B3E29}" srcOrd="0" destOrd="0" presId="urn:microsoft.com/office/officeart/2005/8/layout/hProcess11"/>
    <dgm:cxn modelId="{1A2B4312-D83A-4603-85D5-4FFF7271162E}" type="presParOf" srcId="{EC4F2E06-CB82-41D9-9047-14D95E7B6F6D}" destId="{76EB1317-8C9B-45C2-AE2D-CAC255203955}" srcOrd="1" destOrd="0" presId="urn:microsoft.com/office/officeart/2005/8/layout/hProcess11"/>
    <dgm:cxn modelId="{B2D19B7E-3FF1-41A7-A23D-A678EDB8F6B8}" type="presParOf" srcId="{EC4F2E06-CB82-41D9-9047-14D95E7B6F6D}" destId="{734DBAA3-7A75-4C9B-BD28-7A18940D86F9}" srcOrd="2" destOrd="0" presId="urn:microsoft.com/office/officeart/2005/8/layout/hProcess11"/>
    <dgm:cxn modelId="{AC951A80-D8D0-49D6-906E-CD767BB530F6}" type="presParOf" srcId="{576FF099-098B-42A2-8788-12C6D2AD3873}" destId="{D3D4E5BC-BAC6-4670-9F1A-E4B55CDE64E8}" srcOrd="7" destOrd="0" presId="urn:microsoft.com/office/officeart/2005/8/layout/hProcess11"/>
    <dgm:cxn modelId="{60EB8DF2-CE2E-40A3-84ED-32280C472D1F}" type="presParOf" srcId="{576FF099-098B-42A2-8788-12C6D2AD3873}" destId="{5F657CF6-919F-42DA-8CE9-00FA63EBF288}" srcOrd="8" destOrd="0" presId="urn:microsoft.com/office/officeart/2005/8/layout/hProcess11"/>
    <dgm:cxn modelId="{DC7CDEBF-BA40-4500-B5DC-B538189DFC9B}" type="presParOf" srcId="{5F657CF6-919F-42DA-8CE9-00FA63EBF288}" destId="{4CF1529A-4310-4D87-A695-2E73D345C23B}" srcOrd="0" destOrd="0" presId="urn:microsoft.com/office/officeart/2005/8/layout/hProcess11"/>
    <dgm:cxn modelId="{8C6AC843-404F-4F79-B866-837CA376B770}" type="presParOf" srcId="{5F657CF6-919F-42DA-8CE9-00FA63EBF288}" destId="{609A613F-2224-4976-9FC4-69156C70C617}" srcOrd="1" destOrd="0" presId="urn:microsoft.com/office/officeart/2005/8/layout/hProcess11"/>
    <dgm:cxn modelId="{0710762C-5266-4807-ACA6-B238B75252C1}" type="presParOf" srcId="{5F657CF6-919F-42DA-8CE9-00FA63EBF288}" destId="{FAD278FF-BFCD-45F5-9140-4888048B2F69}" srcOrd="2" destOrd="0" presId="urn:microsoft.com/office/officeart/2005/8/layout/hProcess11"/>
    <dgm:cxn modelId="{BFC6A5B8-62A5-40EF-8FA8-6E5C04E717F8}" type="presParOf" srcId="{576FF099-098B-42A2-8788-12C6D2AD3873}" destId="{26FA9C50-7FC4-45A4-A9A3-65808D92BE79}" srcOrd="9" destOrd="0" presId="urn:microsoft.com/office/officeart/2005/8/layout/hProcess11"/>
    <dgm:cxn modelId="{B881BEED-0CEB-452E-A389-27E78398BF34}" type="presParOf" srcId="{576FF099-098B-42A2-8788-12C6D2AD3873}" destId="{E02A4A48-0A9F-4AAD-9D60-F89BF5BEBF92}" srcOrd="10" destOrd="0" presId="urn:microsoft.com/office/officeart/2005/8/layout/hProcess11"/>
    <dgm:cxn modelId="{8C4E6316-CADB-4A60-A101-00166D85ACE9}" type="presParOf" srcId="{E02A4A48-0A9F-4AAD-9D60-F89BF5BEBF92}" destId="{D8345773-20F5-46E4-9508-DD149F829697}" srcOrd="0" destOrd="0" presId="urn:microsoft.com/office/officeart/2005/8/layout/hProcess11"/>
    <dgm:cxn modelId="{1F152814-CCDA-4B8E-91B5-A5E2C4F76150}" type="presParOf" srcId="{E02A4A48-0A9F-4AAD-9D60-F89BF5BEBF92}" destId="{BF4EEB2C-F9D5-427D-BD9D-909381132995}" srcOrd="1" destOrd="0" presId="urn:microsoft.com/office/officeart/2005/8/layout/hProcess11"/>
    <dgm:cxn modelId="{09A8228C-5EFB-4708-B0EB-99AA1160E88E}" type="presParOf" srcId="{E02A4A48-0A9F-4AAD-9D60-F89BF5BEBF92}" destId="{27AB2F71-348C-4DFB-97EC-903C09B099F9}" srcOrd="2" destOrd="0" presId="urn:microsoft.com/office/officeart/2005/8/layout/hProcess11"/>
    <dgm:cxn modelId="{E563CA5F-4DD5-46EE-A175-3A08B23818BE}" type="presParOf" srcId="{576FF099-098B-42A2-8788-12C6D2AD3873}" destId="{804FFB62-61BF-4003-A3E3-1834928A787A}" srcOrd="11" destOrd="0" presId="urn:microsoft.com/office/officeart/2005/8/layout/hProcess11"/>
    <dgm:cxn modelId="{9CA90F42-1928-4D65-A562-F32B0C1389E3}" type="presParOf" srcId="{576FF099-098B-42A2-8788-12C6D2AD3873}" destId="{0E1B837A-ACCB-4DA4-BB2B-9AE18A7698C9}" srcOrd="12" destOrd="0" presId="urn:microsoft.com/office/officeart/2005/8/layout/hProcess11"/>
    <dgm:cxn modelId="{6CDBC901-854F-4817-8CC2-FE8C65502FCA}" type="presParOf" srcId="{0E1B837A-ACCB-4DA4-BB2B-9AE18A7698C9}" destId="{05CEB9E2-6584-45F7-94FC-6E4A41C37B8D}" srcOrd="0" destOrd="0" presId="urn:microsoft.com/office/officeart/2005/8/layout/hProcess11"/>
    <dgm:cxn modelId="{BBBAE610-D43A-4829-8157-591A10275861}" type="presParOf" srcId="{0E1B837A-ACCB-4DA4-BB2B-9AE18A7698C9}" destId="{67413C2B-DC12-4589-A398-CA67D2658394}" srcOrd="1" destOrd="0" presId="urn:microsoft.com/office/officeart/2005/8/layout/hProcess11"/>
    <dgm:cxn modelId="{4EAF44DB-E183-403A-B2F8-9986FAA712B4}" type="presParOf" srcId="{0E1B837A-ACCB-4DA4-BB2B-9AE18A7698C9}" destId="{76645914-DF44-420E-951A-CCDD45D265C1}" srcOrd="2" destOrd="0" presId="urn:microsoft.com/office/officeart/2005/8/layout/hProcess11"/>
    <dgm:cxn modelId="{91148778-3653-4125-9B0A-141F468CF39A}" type="presParOf" srcId="{576FF099-098B-42A2-8788-12C6D2AD3873}" destId="{041319BE-4519-44CC-9C5A-47D7017BF580}" srcOrd="13" destOrd="0" presId="urn:microsoft.com/office/officeart/2005/8/layout/hProcess11"/>
    <dgm:cxn modelId="{75E14DD1-6FC5-4779-892C-0F1717278458}" type="presParOf" srcId="{576FF099-098B-42A2-8788-12C6D2AD3873}" destId="{B07FA9ED-A650-4A4C-80F9-56DA0BAE915B}" srcOrd="14" destOrd="0" presId="urn:microsoft.com/office/officeart/2005/8/layout/hProcess11"/>
    <dgm:cxn modelId="{26A61FCA-E6E7-4A1C-AE1E-75420CF093ED}" type="presParOf" srcId="{B07FA9ED-A650-4A4C-80F9-56DA0BAE915B}" destId="{A0DF1D86-F530-4058-A367-585652AF0C6A}" srcOrd="0" destOrd="0" presId="urn:microsoft.com/office/officeart/2005/8/layout/hProcess11"/>
    <dgm:cxn modelId="{93533352-4FB7-4121-AC64-D1575EAA01D2}" type="presParOf" srcId="{B07FA9ED-A650-4A4C-80F9-56DA0BAE915B}" destId="{D6A16375-C9BC-43AD-B12F-238C93FA4AAD}" srcOrd="1" destOrd="0" presId="urn:microsoft.com/office/officeart/2005/8/layout/hProcess11"/>
    <dgm:cxn modelId="{16503C2F-E01A-48B9-A416-0FC6A6CB8EED}" type="presParOf" srcId="{B07FA9ED-A650-4A4C-80F9-56DA0BAE915B}" destId="{EF9DB556-5DAE-4F13-B0AB-D59D3D2E99A5}" srcOrd="2" destOrd="0" presId="urn:microsoft.com/office/officeart/2005/8/layout/hProcess1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42187-5FE3-407E-B39E-F3B588D9ABFC}">
      <dsp:nvSpPr>
        <dsp:cNvPr id="0" name=""/>
        <dsp:cNvSpPr/>
      </dsp:nvSpPr>
      <dsp:spPr>
        <a:xfrm>
          <a:off x="0" y="1219199"/>
          <a:ext cx="8534400" cy="162560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503B5B-572D-4694-9691-BB883DEFC01F}">
      <dsp:nvSpPr>
        <dsp:cNvPr id="0" name=""/>
        <dsp:cNvSpPr/>
      </dsp:nvSpPr>
      <dsp:spPr>
        <a:xfrm>
          <a:off x="121189" y="0"/>
          <a:ext cx="678032"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endParaRPr lang="en-US" sz="2000" kern="1200" dirty="0"/>
        </a:p>
      </dsp:txBody>
      <dsp:txXfrm>
        <a:off x="121189" y="0"/>
        <a:ext cx="678032" cy="1625600"/>
      </dsp:txXfrm>
    </dsp:sp>
    <dsp:sp modelId="{43EE625D-4162-4B26-8816-12353471023B}">
      <dsp:nvSpPr>
        <dsp:cNvPr id="0" name=""/>
        <dsp:cNvSpPr/>
      </dsp:nvSpPr>
      <dsp:spPr>
        <a:xfrm>
          <a:off x="365411" y="1937205"/>
          <a:ext cx="189589" cy="189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3E0F29-BBEE-4951-8D24-A76DF14EC6A6}">
      <dsp:nvSpPr>
        <dsp:cNvPr id="0" name=""/>
        <dsp:cNvSpPr/>
      </dsp:nvSpPr>
      <dsp:spPr>
        <a:xfrm>
          <a:off x="999090" y="2438399"/>
          <a:ext cx="852896"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endParaRPr lang="en-US" sz="2000" kern="1200" dirty="0"/>
        </a:p>
      </dsp:txBody>
      <dsp:txXfrm>
        <a:off x="999090" y="2438399"/>
        <a:ext cx="852896" cy="1625600"/>
      </dsp:txXfrm>
    </dsp:sp>
    <dsp:sp modelId="{F14221F2-B34C-41D7-8E2E-F6E2FACC02E0}">
      <dsp:nvSpPr>
        <dsp:cNvPr id="0" name=""/>
        <dsp:cNvSpPr/>
      </dsp:nvSpPr>
      <dsp:spPr>
        <a:xfrm>
          <a:off x="1242531" y="1955802"/>
          <a:ext cx="189589" cy="189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0F4218-BC7E-46F3-B3D2-7515F08F6362}">
      <dsp:nvSpPr>
        <dsp:cNvPr id="0" name=""/>
        <dsp:cNvSpPr/>
      </dsp:nvSpPr>
      <dsp:spPr>
        <a:xfrm>
          <a:off x="1931889" y="0"/>
          <a:ext cx="919802"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en-US" sz="2000" kern="1200" dirty="0" smtClean="0"/>
            <a:t>
</a:t>
          </a:r>
          <a:endParaRPr lang="en-US" sz="2000" kern="1200" dirty="0"/>
        </a:p>
      </dsp:txBody>
      <dsp:txXfrm>
        <a:off x="1931889" y="0"/>
        <a:ext cx="919802" cy="1625600"/>
      </dsp:txXfrm>
    </dsp:sp>
    <dsp:sp modelId="{88642273-3C6D-42F2-B099-DA2ABD7C09B9}">
      <dsp:nvSpPr>
        <dsp:cNvPr id="0" name=""/>
        <dsp:cNvSpPr/>
      </dsp:nvSpPr>
      <dsp:spPr>
        <a:xfrm>
          <a:off x="2296996" y="1937205"/>
          <a:ext cx="189589" cy="189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42244F-95B6-4BAB-A528-ACE57E9B3E29}">
      <dsp:nvSpPr>
        <dsp:cNvPr id="0" name=""/>
        <dsp:cNvSpPr/>
      </dsp:nvSpPr>
      <dsp:spPr>
        <a:xfrm>
          <a:off x="2897682" y="2438399"/>
          <a:ext cx="919802"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en-US" sz="2000" kern="1200" dirty="0" smtClean="0"/>
            <a:t>
</a:t>
          </a:r>
          <a:endParaRPr lang="en-US" sz="2000" kern="1200" dirty="0"/>
        </a:p>
      </dsp:txBody>
      <dsp:txXfrm>
        <a:off x="2897682" y="2438399"/>
        <a:ext cx="919802" cy="1625600"/>
      </dsp:txXfrm>
    </dsp:sp>
    <dsp:sp modelId="{76EB1317-8C9B-45C2-AE2D-CAC255203955}">
      <dsp:nvSpPr>
        <dsp:cNvPr id="0" name=""/>
        <dsp:cNvSpPr/>
      </dsp:nvSpPr>
      <dsp:spPr>
        <a:xfrm>
          <a:off x="3262788" y="1937205"/>
          <a:ext cx="189589" cy="189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F1529A-4310-4D87-A695-2E73D345C23B}">
      <dsp:nvSpPr>
        <dsp:cNvPr id="0" name=""/>
        <dsp:cNvSpPr/>
      </dsp:nvSpPr>
      <dsp:spPr>
        <a:xfrm>
          <a:off x="3863475" y="0"/>
          <a:ext cx="919802"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en-US" sz="2000" kern="1200" dirty="0" smtClean="0"/>
            <a:t>
</a:t>
          </a:r>
          <a:endParaRPr lang="en-US" sz="2000" kern="1200" dirty="0"/>
        </a:p>
      </dsp:txBody>
      <dsp:txXfrm>
        <a:off x="3863475" y="0"/>
        <a:ext cx="919802" cy="1625600"/>
      </dsp:txXfrm>
    </dsp:sp>
    <dsp:sp modelId="{609A613F-2224-4976-9FC4-69156C70C617}">
      <dsp:nvSpPr>
        <dsp:cNvPr id="0" name=""/>
        <dsp:cNvSpPr/>
      </dsp:nvSpPr>
      <dsp:spPr>
        <a:xfrm>
          <a:off x="4228581" y="1937205"/>
          <a:ext cx="189589" cy="189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345773-20F5-46E4-9508-DD149F829697}">
      <dsp:nvSpPr>
        <dsp:cNvPr id="0" name=""/>
        <dsp:cNvSpPr/>
      </dsp:nvSpPr>
      <dsp:spPr>
        <a:xfrm>
          <a:off x="4829267" y="2438399"/>
          <a:ext cx="919802"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en-US" sz="2000" kern="1200" dirty="0" smtClean="0"/>
            <a:t>
</a:t>
          </a:r>
          <a:endParaRPr lang="en-US" sz="2000" kern="1200" dirty="0"/>
        </a:p>
      </dsp:txBody>
      <dsp:txXfrm>
        <a:off x="4829267" y="2438399"/>
        <a:ext cx="919802" cy="1625600"/>
      </dsp:txXfrm>
    </dsp:sp>
    <dsp:sp modelId="{BF4EEB2C-F9D5-427D-BD9D-909381132995}">
      <dsp:nvSpPr>
        <dsp:cNvPr id="0" name=""/>
        <dsp:cNvSpPr/>
      </dsp:nvSpPr>
      <dsp:spPr>
        <a:xfrm>
          <a:off x="5194374" y="1937205"/>
          <a:ext cx="189589" cy="189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CEB9E2-6584-45F7-94FC-6E4A41C37B8D}">
      <dsp:nvSpPr>
        <dsp:cNvPr id="0" name=""/>
        <dsp:cNvSpPr/>
      </dsp:nvSpPr>
      <dsp:spPr>
        <a:xfrm>
          <a:off x="6052347" y="0"/>
          <a:ext cx="405228"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en-US" sz="2000" kern="1200" dirty="0" smtClean="0"/>
            <a:t>
 </a:t>
          </a:r>
          <a:endParaRPr lang="en-US" sz="2000" kern="1200" dirty="0"/>
        </a:p>
      </dsp:txBody>
      <dsp:txXfrm>
        <a:off x="6052347" y="0"/>
        <a:ext cx="405228" cy="1625600"/>
      </dsp:txXfrm>
    </dsp:sp>
    <dsp:sp modelId="{67413C2B-DC12-4589-A398-CA67D2658394}">
      <dsp:nvSpPr>
        <dsp:cNvPr id="0" name=""/>
        <dsp:cNvSpPr/>
      </dsp:nvSpPr>
      <dsp:spPr>
        <a:xfrm>
          <a:off x="6160166" y="1937205"/>
          <a:ext cx="189589" cy="189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74718B-A8C1-4A58-8FEC-D41CED9FCA41}">
      <dsp:nvSpPr>
        <dsp:cNvPr id="0" name=""/>
        <dsp:cNvSpPr/>
      </dsp:nvSpPr>
      <dsp:spPr>
        <a:xfrm>
          <a:off x="6760852" y="2438399"/>
          <a:ext cx="919802"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endParaRPr lang="en-US" sz="2000" kern="1200" dirty="0"/>
        </a:p>
      </dsp:txBody>
      <dsp:txXfrm>
        <a:off x="6760852" y="2438399"/>
        <a:ext cx="919802" cy="1625600"/>
      </dsp:txXfrm>
    </dsp:sp>
    <dsp:sp modelId="{EF758A6D-DB6D-4481-9261-45EA81C4CAFA}">
      <dsp:nvSpPr>
        <dsp:cNvPr id="0" name=""/>
        <dsp:cNvSpPr/>
      </dsp:nvSpPr>
      <dsp:spPr>
        <a:xfrm>
          <a:off x="7116479" y="1927725"/>
          <a:ext cx="208548" cy="20854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42187-5FE3-407E-B39E-F3B588D9ABFC}">
      <dsp:nvSpPr>
        <dsp:cNvPr id="0" name=""/>
        <dsp:cNvSpPr/>
      </dsp:nvSpPr>
      <dsp:spPr>
        <a:xfrm>
          <a:off x="0" y="1219199"/>
          <a:ext cx="8534400" cy="162560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503B5B-572D-4694-9691-BB883DEFC01F}">
      <dsp:nvSpPr>
        <dsp:cNvPr id="0" name=""/>
        <dsp:cNvSpPr/>
      </dsp:nvSpPr>
      <dsp:spPr>
        <a:xfrm>
          <a:off x="121189" y="0"/>
          <a:ext cx="678032"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endParaRPr lang="en-US" sz="2000" kern="1200" dirty="0"/>
        </a:p>
      </dsp:txBody>
      <dsp:txXfrm>
        <a:off x="121189" y="0"/>
        <a:ext cx="678032" cy="1625600"/>
      </dsp:txXfrm>
    </dsp:sp>
    <dsp:sp modelId="{43EE625D-4162-4B26-8816-12353471023B}">
      <dsp:nvSpPr>
        <dsp:cNvPr id="0" name=""/>
        <dsp:cNvSpPr/>
      </dsp:nvSpPr>
      <dsp:spPr>
        <a:xfrm>
          <a:off x="365411" y="1937205"/>
          <a:ext cx="189589" cy="189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3E0F29-BBEE-4951-8D24-A76DF14EC6A6}">
      <dsp:nvSpPr>
        <dsp:cNvPr id="0" name=""/>
        <dsp:cNvSpPr/>
      </dsp:nvSpPr>
      <dsp:spPr>
        <a:xfrm>
          <a:off x="999090" y="2438399"/>
          <a:ext cx="852896"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endParaRPr lang="en-US" sz="2000" kern="1200" dirty="0"/>
        </a:p>
      </dsp:txBody>
      <dsp:txXfrm>
        <a:off x="999090" y="2438399"/>
        <a:ext cx="852896" cy="1625600"/>
      </dsp:txXfrm>
    </dsp:sp>
    <dsp:sp modelId="{F14221F2-B34C-41D7-8E2E-F6E2FACC02E0}">
      <dsp:nvSpPr>
        <dsp:cNvPr id="0" name=""/>
        <dsp:cNvSpPr/>
      </dsp:nvSpPr>
      <dsp:spPr>
        <a:xfrm>
          <a:off x="1242531" y="1955802"/>
          <a:ext cx="189589" cy="189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0F4218-BC7E-46F3-B3D2-7515F08F6362}">
      <dsp:nvSpPr>
        <dsp:cNvPr id="0" name=""/>
        <dsp:cNvSpPr/>
      </dsp:nvSpPr>
      <dsp:spPr>
        <a:xfrm>
          <a:off x="1931889" y="0"/>
          <a:ext cx="919802"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en-US" sz="2000" kern="1200" dirty="0" smtClean="0"/>
            <a:t>
</a:t>
          </a:r>
          <a:endParaRPr lang="en-US" sz="2000" kern="1200" dirty="0"/>
        </a:p>
      </dsp:txBody>
      <dsp:txXfrm>
        <a:off x="1931889" y="0"/>
        <a:ext cx="919802" cy="1625600"/>
      </dsp:txXfrm>
    </dsp:sp>
    <dsp:sp modelId="{88642273-3C6D-42F2-B099-DA2ABD7C09B9}">
      <dsp:nvSpPr>
        <dsp:cNvPr id="0" name=""/>
        <dsp:cNvSpPr/>
      </dsp:nvSpPr>
      <dsp:spPr>
        <a:xfrm>
          <a:off x="2296996" y="1937205"/>
          <a:ext cx="189589" cy="189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42244F-95B6-4BAB-A528-ACE57E9B3E29}">
      <dsp:nvSpPr>
        <dsp:cNvPr id="0" name=""/>
        <dsp:cNvSpPr/>
      </dsp:nvSpPr>
      <dsp:spPr>
        <a:xfrm>
          <a:off x="2897682" y="2438399"/>
          <a:ext cx="919802"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en-US" sz="2000" kern="1200" dirty="0" smtClean="0"/>
            <a:t>
</a:t>
          </a:r>
          <a:endParaRPr lang="en-US" sz="2000" kern="1200" dirty="0"/>
        </a:p>
      </dsp:txBody>
      <dsp:txXfrm>
        <a:off x="2897682" y="2438399"/>
        <a:ext cx="919802" cy="1625600"/>
      </dsp:txXfrm>
    </dsp:sp>
    <dsp:sp modelId="{76EB1317-8C9B-45C2-AE2D-CAC255203955}">
      <dsp:nvSpPr>
        <dsp:cNvPr id="0" name=""/>
        <dsp:cNvSpPr/>
      </dsp:nvSpPr>
      <dsp:spPr>
        <a:xfrm>
          <a:off x="3262788" y="1937205"/>
          <a:ext cx="189589" cy="189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F1529A-4310-4D87-A695-2E73D345C23B}">
      <dsp:nvSpPr>
        <dsp:cNvPr id="0" name=""/>
        <dsp:cNvSpPr/>
      </dsp:nvSpPr>
      <dsp:spPr>
        <a:xfrm>
          <a:off x="3863475" y="0"/>
          <a:ext cx="919802"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en-US" sz="2000" kern="1200" dirty="0" smtClean="0"/>
            <a:t>
</a:t>
          </a:r>
          <a:endParaRPr lang="en-US" sz="2000" kern="1200" dirty="0"/>
        </a:p>
      </dsp:txBody>
      <dsp:txXfrm>
        <a:off x="3863475" y="0"/>
        <a:ext cx="919802" cy="1625600"/>
      </dsp:txXfrm>
    </dsp:sp>
    <dsp:sp modelId="{609A613F-2224-4976-9FC4-69156C70C617}">
      <dsp:nvSpPr>
        <dsp:cNvPr id="0" name=""/>
        <dsp:cNvSpPr/>
      </dsp:nvSpPr>
      <dsp:spPr>
        <a:xfrm>
          <a:off x="4228581" y="1937205"/>
          <a:ext cx="189589" cy="189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345773-20F5-46E4-9508-DD149F829697}">
      <dsp:nvSpPr>
        <dsp:cNvPr id="0" name=""/>
        <dsp:cNvSpPr/>
      </dsp:nvSpPr>
      <dsp:spPr>
        <a:xfrm>
          <a:off x="4829267" y="2438399"/>
          <a:ext cx="919802"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en-US" sz="2000" kern="1200" dirty="0" smtClean="0"/>
            <a:t>
</a:t>
          </a:r>
          <a:endParaRPr lang="en-US" sz="2000" kern="1200" dirty="0"/>
        </a:p>
      </dsp:txBody>
      <dsp:txXfrm>
        <a:off x="4829267" y="2438399"/>
        <a:ext cx="919802" cy="1625600"/>
      </dsp:txXfrm>
    </dsp:sp>
    <dsp:sp modelId="{BF4EEB2C-F9D5-427D-BD9D-909381132995}">
      <dsp:nvSpPr>
        <dsp:cNvPr id="0" name=""/>
        <dsp:cNvSpPr/>
      </dsp:nvSpPr>
      <dsp:spPr>
        <a:xfrm>
          <a:off x="5194374" y="1937205"/>
          <a:ext cx="189589" cy="189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CEB9E2-6584-45F7-94FC-6E4A41C37B8D}">
      <dsp:nvSpPr>
        <dsp:cNvPr id="0" name=""/>
        <dsp:cNvSpPr/>
      </dsp:nvSpPr>
      <dsp:spPr>
        <a:xfrm>
          <a:off x="6052347" y="0"/>
          <a:ext cx="405228"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en-US" sz="2000" kern="1200" dirty="0" smtClean="0"/>
            <a:t>
 </a:t>
          </a:r>
          <a:endParaRPr lang="en-US" sz="2000" kern="1200" dirty="0"/>
        </a:p>
      </dsp:txBody>
      <dsp:txXfrm>
        <a:off x="6052347" y="0"/>
        <a:ext cx="405228" cy="1625600"/>
      </dsp:txXfrm>
    </dsp:sp>
    <dsp:sp modelId="{67413C2B-DC12-4589-A398-CA67D2658394}">
      <dsp:nvSpPr>
        <dsp:cNvPr id="0" name=""/>
        <dsp:cNvSpPr/>
      </dsp:nvSpPr>
      <dsp:spPr>
        <a:xfrm>
          <a:off x="6160166" y="1937205"/>
          <a:ext cx="189589" cy="189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DF1D86-F530-4058-A367-585652AF0C6A}">
      <dsp:nvSpPr>
        <dsp:cNvPr id="0" name=""/>
        <dsp:cNvSpPr/>
      </dsp:nvSpPr>
      <dsp:spPr>
        <a:xfrm>
          <a:off x="6760852" y="2438399"/>
          <a:ext cx="919802" cy="162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endParaRPr lang="en-US" sz="2000" kern="1200" dirty="0"/>
        </a:p>
      </dsp:txBody>
      <dsp:txXfrm>
        <a:off x="6760852" y="2438399"/>
        <a:ext cx="919802" cy="1625600"/>
      </dsp:txXfrm>
    </dsp:sp>
    <dsp:sp modelId="{D6A16375-C9BC-43AD-B12F-238C93FA4AAD}">
      <dsp:nvSpPr>
        <dsp:cNvPr id="0" name=""/>
        <dsp:cNvSpPr/>
      </dsp:nvSpPr>
      <dsp:spPr>
        <a:xfrm>
          <a:off x="7116479" y="1927725"/>
          <a:ext cx="208548" cy="20854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959FB8-F14C-48CD-92C9-3B1402E953D3}" type="datetimeFigureOut">
              <a:rPr lang="en-US" smtClean="0"/>
              <a:t>3/10/2012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0D61F8-93F8-40E0-994B-5AB3A8F174BC}" type="slidenum">
              <a:rPr lang="en-US" smtClean="0"/>
              <a:t>‹#›</a:t>
            </a:fld>
            <a:endParaRPr lang="en-US"/>
          </a:p>
        </p:txBody>
      </p:sp>
    </p:spTree>
    <p:extLst>
      <p:ext uri="{BB962C8B-B14F-4D97-AF65-F5344CB8AC3E}">
        <p14:creationId xmlns:p14="http://schemas.microsoft.com/office/powerpoint/2010/main" val="2747565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en.wikipedia.org/wiki/Jean-Baptiste_Lamarck"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en.wikipedia.org/wiki/Jean-Baptiste_Lamarck"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en.wikipedia.org/wiki/Natural_selection" TargetMode="External"/><Relationship Id="rId7" Type="http://schemas.openxmlformats.org/officeDocument/2006/relationships/hyperlink" Target="http://en.wikipedia.org/wiki/Hypothesi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en.wikipedia.org/wiki/Orthogenesis" TargetMode="External"/><Relationship Id="rId5" Type="http://schemas.openxmlformats.org/officeDocument/2006/relationships/hyperlink" Target="http://en.wikipedia.org/wiki/Heritability" TargetMode="External"/><Relationship Id="rId4" Type="http://schemas.openxmlformats.org/officeDocument/2006/relationships/hyperlink" Target="http://en.wikipedia.org/wiki/Fact"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en.wikipedia.org/wiki/Pangenesis"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en.wikipedia.org/wiki/Francis_Galton" TargetMode="External"/><Relationship Id="rId4" Type="http://schemas.openxmlformats.org/officeDocument/2006/relationships/hyperlink" Target="http://en.wikipedia.org/wiki/Inheritance_of_acquired_characters"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en.wikipedia.org/wiki/August_Weismann"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en.wikipedia.org/wiki/Hugo_de_Vrie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en.wikipedia.org/wiki/Eusociality"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en.wikipedia.org/wiki/Developmental_biology" TargetMode="External"/><Relationship Id="rId5" Type="http://schemas.openxmlformats.org/officeDocument/2006/relationships/hyperlink" Target="http://en.wikipedia.org/wiki/History_of_evolutionary_thought" TargetMode="External"/><Relationship Id="rId4" Type="http://schemas.openxmlformats.org/officeDocument/2006/relationships/hyperlink" Target="http://en.wikipedia.org/wiki/Specia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en.wikipedia.org/wiki/Genetic_material" TargetMode="External"/><Relationship Id="rId3" Type="http://schemas.openxmlformats.org/officeDocument/2006/relationships/hyperlink" Target="http://en.wikipedia.org/wiki/Modern_evolutionary_synthesis" TargetMode="External"/><Relationship Id="rId7" Type="http://schemas.openxmlformats.org/officeDocument/2006/relationships/hyperlink" Target="http://en.wikipedia.org/wiki/Mutation"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en.wikipedia.org/wiki/Genetic_variation" TargetMode="External"/><Relationship Id="rId11" Type="http://schemas.openxmlformats.org/officeDocument/2006/relationships/hyperlink" Target="http://en.wikipedia.org/wiki/Genome" TargetMode="External"/><Relationship Id="rId5" Type="http://schemas.openxmlformats.org/officeDocument/2006/relationships/hyperlink" Target="http://en.wikipedia.org/wiki/Evolution" TargetMode="External"/><Relationship Id="rId10" Type="http://schemas.openxmlformats.org/officeDocument/2006/relationships/hyperlink" Target="http://en.wikipedia.org/wiki/Gene_flow" TargetMode="External"/><Relationship Id="rId4" Type="http://schemas.openxmlformats.org/officeDocument/2006/relationships/hyperlink" Target="http://en.wikipedia.org/wiki/Fixation_(population_genetics)" TargetMode="External"/><Relationship Id="rId9" Type="http://schemas.openxmlformats.org/officeDocument/2006/relationships/hyperlink" Target="http://en.wikipedia.org/wiki/Sexual_reproduction"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en.wikipedia.org/wiki/Olfaction" TargetMode="External"/><Relationship Id="rId13" Type="http://schemas.openxmlformats.org/officeDocument/2006/relationships/hyperlink" Target="http://en.wikipedia.org/wiki/Clavicle" TargetMode="External"/><Relationship Id="rId18" Type="http://schemas.openxmlformats.org/officeDocument/2006/relationships/hyperlink" Target="http://en.wikipedia.org/wiki/Body_weight" TargetMode="External"/><Relationship Id="rId26" Type="http://schemas.openxmlformats.org/officeDocument/2006/relationships/hyperlink" Target="http://en.wikipedia.org/wiki/Knuckle-walking" TargetMode="External"/><Relationship Id="rId3" Type="http://schemas.openxmlformats.org/officeDocument/2006/relationships/hyperlink" Target="http://en.wikipedia.org/wiki/Sense" TargetMode="External"/><Relationship Id="rId21" Type="http://schemas.openxmlformats.org/officeDocument/2006/relationships/hyperlink" Target="http://en.wikipedia.org/wiki/Brachiation" TargetMode="External"/><Relationship Id="rId34" Type="http://schemas.openxmlformats.org/officeDocument/2006/relationships/hyperlink" Target="https://en.wikipedia.org/wiki/Somatic" TargetMode="External"/><Relationship Id="rId7" Type="http://schemas.openxmlformats.org/officeDocument/2006/relationships/hyperlink" Target="http://en.wikipedia.org/wiki/Primate" TargetMode="External"/><Relationship Id="rId12" Type="http://schemas.openxmlformats.org/officeDocument/2006/relationships/hyperlink" Target="http://en.wikipedia.org/wiki/Snout" TargetMode="External"/><Relationship Id="rId17" Type="http://schemas.openxmlformats.org/officeDocument/2006/relationships/hyperlink" Target="http://en.wikipedia.org/wiki/Vertebra" TargetMode="External"/><Relationship Id="rId25" Type="http://schemas.openxmlformats.org/officeDocument/2006/relationships/hyperlink" Target="http://en.wikipedia.org/wiki/Arboreal_locomotion" TargetMode="External"/><Relationship Id="rId33" Type="http://schemas.openxmlformats.org/officeDocument/2006/relationships/hyperlink" Target="https://en.wikipedia.org/wiki/Physiology" TargetMode="External"/><Relationship Id="rId2" Type="http://schemas.openxmlformats.org/officeDocument/2006/relationships/slide" Target="../slides/slide39.xml"/><Relationship Id="rId16" Type="http://schemas.openxmlformats.org/officeDocument/2006/relationships/hyperlink" Target="http://en.wikipedia.org/wiki/Scapula" TargetMode="External"/><Relationship Id="rId20" Type="http://schemas.openxmlformats.org/officeDocument/2006/relationships/hyperlink" Target="http://en.wikipedia.org/wiki/Mating_system" TargetMode="External"/><Relationship Id="rId29" Type="http://schemas.openxmlformats.org/officeDocument/2006/relationships/hyperlink" Target="https://en.wikipedia.org/wiki/Brow_ridge" TargetMode="External"/><Relationship Id="rId1" Type="http://schemas.openxmlformats.org/officeDocument/2006/relationships/notesMaster" Target="../notesMasters/notesMaster1.xml"/><Relationship Id="rId6" Type="http://schemas.openxmlformats.org/officeDocument/2006/relationships/hyperlink" Target="http://en.wikipedia.org/wiki/Language" TargetMode="External"/><Relationship Id="rId11" Type="http://schemas.openxmlformats.org/officeDocument/2006/relationships/hyperlink" Target="http://en.wikipedia.org/wiki/Incisor" TargetMode="External"/><Relationship Id="rId24" Type="http://schemas.openxmlformats.org/officeDocument/2006/relationships/hyperlink" Target="http://en.wikipedia.org/wiki/Quadruped" TargetMode="External"/><Relationship Id="rId32" Type="http://schemas.openxmlformats.org/officeDocument/2006/relationships/hyperlink" Target="https://en.wikipedia.org/wiki/Neanderthal" TargetMode="External"/><Relationship Id="rId5" Type="http://schemas.openxmlformats.org/officeDocument/2006/relationships/hyperlink" Target="http://en.wikipedia.org/wiki/Consciousness" TargetMode="External"/><Relationship Id="rId15" Type="http://schemas.openxmlformats.org/officeDocument/2006/relationships/hyperlink" Target="http://en.wikipedia.org/wiki/Glenohumeral_joint" TargetMode="External"/><Relationship Id="rId23" Type="http://schemas.openxmlformats.org/officeDocument/2006/relationships/hyperlink" Target="http://en.wikipedia.org/wiki/Jumping" TargetMode="External"/><Relationship Id="rId28" Type="http://schemas.openxmlformats.org/officeDocument/2006/relationships/hyperlink" Target="https://en.wikipedia.org/wiki/Neoteny" TargetMode="External"/><Relationship Id="rId10" Type="http://schemas.openxmlformats.org/officeDocument/2006/relationships/hyperlink" Target="http://en.wikipedia.org/wiki/Visual_perception" TargetMode="External"/><Relationship Id="rId19" Type="http://schemas.openxmlformats.org/officeDocument/2006/relationships/hyperlink" Target="http://en.wikipedia.org/wiki/Pelage" TargetMode="External"/><Relationship Id="rId31" Type="http://schemas.openxmlformats.org/officeDocument/2006/relationships/hyperlink" Target="https://en.wikipedia.org/wiki/Cro-Magnon" TargetMode="External"/><Relationship Id="rId4" Type="http://schemas.openxmlformats.org/officeDocument/2006/relationships/hyperlink" Target="http://en.wikipedia.org/wiki/Motor_cortex" TargetMode="External"/><Relationship Id="rId9" Type="http://schemas.openxmlformats.org/officeDocument/2006/relationships/hyperlink" Target="http://en.wikipedia.org/wiki/Somatosensory_system" TargetMode="External"/><Relationship Id="rId14" Type="http://schemas.openxmlformats.org/officeDocument/2006/relationships/hyperlink" Target="http://en.wikipedia.org/wiki/Pectoral_girdle" TargetMode="External"/><Relationship Id="rId22" Type="http://schemas.openxmlformats.org/officeDocument/2006/relationships/hyperlink" Target="http://en.wikipedia.org/wiki/Bipedalism" TargetMode="External"/><Relationship Id="rId27" Type="http://schemas.openxmlformats.org/officeDocument/2006/relationships/hyperlink" Target="http://www.eskeletons.org/tree.html" TargetMode="External"/><Relationship Id="rId30" Type="http://schemas.openxmlformats.org/officeDocument/2006/relationships/hyperlink" Target="https://en.wikipedia.org/wiki/Lanugo"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8" Type="http://schemas.openxmlformats.org/officeDocument/2006/relationships/hyperlink" Target="http://en.wikipedia.org/wiki/Dominance_hierarchy" TargetMode="External"/><Relationship Id="rId13" Type="http://schemas.openxmlformats.org/officeDocument/2006/relationships/hyperlink" Target="http://en.wikipedia.org/wiki/Juvenile_(organism)" TargetMode="External"/><Relationship Id="rId3" Type="http://schemas.openxmlformats.org/officeDocument/2006/relationships/hyperlink" Target="http://en.wikipedia.org/wiki/Jane_Goodall" TargetMode="External"/><Relationship Id="rId7" Type="http://schemas.openxmlformats.org/officeDocument/2006/relationships/hyperlink" Target="http://en.wikipedia.org/wiki/Parasitism" TargetMode="External"/><Relationship Id="rId12" Type="http://schemas.openxmlformats.org/officeDocument/2006/relationships/hyperlink" Target="http://en.wikipedia.org/wiki/Theory_of_mind"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en.wikipedia.org/wiki/Social_grooming" TargetMode="External"/><Relationship Id="rId11" Type="http://schemas.openxmlformats.org/officeDocument/2006/relationships/hyperlink" Target="http://en.wikipedia.org/wiki/Conspecific" TargetMode="External"/><Relationship Id="rId5" Type="http://schemas.openxmlformats.org/officeDocument/2006/relationships/hyperlink" Target="http://en.wikipedia.org/wiki/Fission-fusion_society" TargetMode="External"/><Relationship Id="rId10" Type="http://schemas.openxmlformats.org/officeDocument/2006/relationships/hyperlink" Target="http://en.wikipedia.org/wiki/Kinship" TargetMode="External"/><Relationship Id="rId4" Type="http://schemas.openxmlformats.org/officeDocument/2006/relationships/hyperlink" Target="http://en.wikipedia.org/wiki/Gombe_Stream_National_Park" TargetMode="External"/><Relationship Id="rId9" Type="http://schemas.openxmlformats.org/officeDocument/2006/relationships/hyperlink" Target="http://en.wikipedia.org/wiki/Primate"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en.wikipedia.org/wiki/Offspring" TargetMode="External"/><Relationship Id="rId13" Type="http://schemas.openxmlformats.org/officeDocument/2006/relationships/hyperlink" Target="http://en.wikipedia.org/wiki/Evolution" TargetMode="External"/><Relationship Id="rId3" Type="http://schemas.openxmlformats.org/officeDocument/2006/relationships/hyperlink" Target="http://en.wikipedia.org/wiki/Generation" TargetMode="External"/><Relationship Id="rId7" Type="http://schemas.openxmlformats.org/officeDocument/2006/relationships/hyperlink" Target="http://en.wikipedia.org/wiki/Population" TargetMode="External"/><Relationship Id="rId12" Type="http://schemas.openxmlformats.org/officeDocument/2006/relationships/hyperlink" Target="http://en.wikipedia.org/wiki/Function_(biology)" TargetMode="External"/><Relationship Id="rId2" Type="http://schemas.openxmlformats.org/officeDocument/2006/relationships/slide" Target="../slides/slide5.xml"/><Relationship Id="rId16" Type="http://schemas.openxmlformats.org/officeDocument/2006/relationships/hyperlink" Target="http://en.wikipedia.org/wiki/Genetic_drift" TargetMode="External"/><Relationship Id="rId1" Type="http://schemas.openxmlformats.org/officeDocument/2006/relationships/notesMaster" Target="../notesMasters/notesMaster1.xml"/><Relationship Id="rId6" Type="http://schemas.openxmlformats.org/officeDocument/2006/relationships/hyperlink" Target="http://en.wikipedia.org/wiki/Biology" TargetMode="External"/><Relationship Id="rId11" Type="http://schemas.openxmlformats.org/officeDocument/2006/relationships/hyperlink" Target="http://en.wikipedia.org/wiki/Teleonomy" TargetMode="External"/><Relationship Id="rId5" Type="http://schemas.openxmlformats.org/officeDocument/2006/relationships/hyperlink" Target="http://en.wikipedia.org/wiki/Phenotypic_trait" TargetMode="External"/><Relationship Id="rId15" Type="http://schemas.openxmlformats.org/officeDocument/2006/relationships/hyperlink" Target="http://en.wikipedia.org/wiki/Mutation" TargetMode="External"/><Relationship Id="rId10" Type="http://schemas.openxmlformats.org/officeDocument/2006/relationships/hyperlink" Target="http://en.wikipedia.org/wiki/Environment_(biophysical)" TargetMode="External"/><Relationship Id="rId4" Type="http://schemas.openxmlformats.org/officeDocument/2006/relationships/hyperlink" Target="http://en.wikipedia.org/wiki/Heritability" TargetMode="External"/><Relationship Id="rId9" Type="http://schemas.openxmlformats.org/officeDocument/2006/relationships/hyperlink" Target="http://en.wikipedia.org/wiki/Adaptation" TargetMode="External"/><Relationship Id="rId14" Type="http://schemas.openxmlformats.org/officeDocument/2006/relationships/hyperlink" Target="http://en.wikipedia.org/wiki/Microevolution"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en.wikipedia.org/wiki/Jean-Baptiste_Lamarck"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en.wikipedia.org/wiki/Natural_selection" TargetMode="External"/><Relationship Id="rId4" Type="http://schemas.openxmlformats.org/officeDocument/2006/relationships/hyperlink" Target="http://en.wikipedia.org/wiki/Inception_of_Darwin's_theory"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en.wikipedia.org/wiki/Jean-Baptiste_Lamarck"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0D61F8-93F8-40E0-994B-5AB3A8F174BC}" type="slidenum">
              <a:rPr lang="en-US" smtClean="0"/>
              <a:t>1</a:t>
            </a:fld>
            <a:endParaRPr lang="en-US"/>
          </a:p>
        </p:txBody>
      </p:sp>
    </p:spTree>
    <p:extLst>
      <p:ext uri="{BB962C8B-B14F-4D97-AF65-F5344CB8AC3E}">
        <p14:creationId xmlns:p14="http://schemas.microsoft.com/office/powerpoint/2010/main" val="1532413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hlinkClick r:id="rId3" tooltip="Jean-Baptiste Lamarck"/>
              </a:rPr>
              <a:t>Cuvier vs. Grant</a:t>
            </a:r>
          </a:p>
          <a:p>
            <a:endParaRPr lang="en-US" sz="1200" b="0" i="0" u="none" strike="noStrike" kern="1200" dirty="0" smtClean="0">
              <a:solidFill>
                <a:schemeClr val="tx1"/>
              </a:solidFill>
              <a:effectLst/>
              <a:latin typeface="+mn-lt"/>
              <a:ea typeface="+mn-ea"/>
              <a:cs typeface="+mn-cs"/>
              <a:hlinkClick r:id="rId3" tooltip="Jean-Baptiste Lamarck"/>
            </a:endParaRPr>
          </a:p>
          <a:p>
            <a:r>
              <a:rPr lang="en-US" dirty="0" smtClean="0"/>
              <a:t>Species</a:t>
            </a:r>
            <a:r>
              <a:rPr lang="en-US" baseline="0" dirty="0" smtClean="0"/>
              <a:t> have an archetype, but 1 was interpreted as the UCA, whereas the other was interpreted as evidence of </a:t>
            </a:r>
            <a:r>
              <a:rPr lang="en-US" baseline="0" smtClean="0"/>
              <a:t>a divine plan</a:t>
            </a:r>
            <a:endParaRPr lang="en-US" dirty="0"/>
          </a:p>
        </p:txBody>
      </p:sp>
      <p:sp>
        <p:nvSpPr>
          <p:cNvPr id="4" name="Slide Number Placeholder 3"/>
          <p:cNvSpPr>
            <a:spLocks noGrp="1"/>
          </p:cNvSpPr>
          <p:nvPr>
            <p:ph type="sldNum" sz="quarter" idx="10"/>
          </p:nvPr>
        </p:nvSpPr>
        <p:spPr/>
        <p:txBody>
          <a:bodyPr/>
          <a:lstStyle/>
          <a:p>
            <a:fld id="{FD0D61F8-93F8-40E0-994B-5AB3A8F174BC}" type="slidenum">
              <a:rPr lang="en-US" smtClean="0"/>
              <a:t>10</a:t>
            </a:fld>
            <a:endParaRPr lang="en-US"/>
          </a:p>
        </p:txBody>
      </p:sp>
    </p:spTree>
    <p:extLst>
      <p:ext uri="{BB962C8B-B14F-4D97-AF65-F5344CB8AC3E}">
        <p14:creationId xmlns:p14="http://schemas.microsoft.com/office/powerpoint/2010/main" val="1802472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hlinkClick r:id="rId3" tooltip="Jean-Baptiste Lamarck"/>
              </a:rPr>
              <a:t>Cuvier vs. Grant</a:t>
            </a:r>
          </a:p>
          <a:p>
            <a:endParaRPr lang="en-US" sz="1200" b="0" i="0" u="none" strike="noStrike" kern="1200" dirty="0" smtClean="0">
              <a:solidFill>
                <a:schemeClr val="tx1"/>
              </a:solidFill>
              <a:effectLst/>
              <a:latin typeface="+mn-lt"/>
              <a:ea typeface="+mn-ea"/>
              <a:cs typeface="+mn-cs"/>
              <a:hlinkClick r:id="rId3" tooltip="Jean-Baptiste Lamarck"/>
            </a:endParaRPr>
          </a:p>
          <a:p>
            <a:r>
              <a:rPr lang="en-US" dirty="0" smtClean="0"/>
              <a:t>Species</a:t>
            </a:r>
            <a:r>
              <a:rPr lang="en-US" baseline="0" dirty="0" smtClean="0"/>
              <a:t> have an archetype, but 1 was interpreted as the UCA, whereas the other was interpreted as evidence of a divine plan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3">
                    <a:lumMod val="50000"/>
                  </a:schemeClr>
                </a:solidFill>
              </a:rPr>
              <a:t>Thomas Huxley – </a:t>
            </a:r>
            <a:r>
              <a:rPr lang="en-US" i="1" dirty="0" smtClean="0">
                <a:solidFill>
                  <a:schemeClr val="accent3">
                    <a:lumMod val="50000"/>
                  </a:schemeClr>
                </a:solidFill>
              </a:rPr>
              <a:t>Evidence as to Man’s Place in Nature</a:t>
            </a:r>
          </a:p>
          <a:p>
            <a:endParaRPr lang="en-US" dirty="0"/>
          </a:p>
        </p:txBody>
      </p:sp>
      <p:sp>
        <p:nvSpPr>
          <p:cNvPr id="4" name="Slide Number Placeholder 3"/>
          <p:cNvSpPr>
            <a:spLocks noGrp="1"/>
          </p:cNvSpPr>
          <p:nvPr>
            <p:ph type="sldNum" sz="quarter" idx="10"/>
          </p:nvPr>
        </p:nvSpPr>
        <p:spPr/>
        <p:txBody>
          <a:bodyPr/>
          <a:lstStyle/>
          <a:p>
            <a:fld id="{FD0D61F8-93F8-40E0-994B-5AB3A8F174BC}" type="slidenum">
              <a:rPr lang="en-US" smtClean="0"/>
              <a:t>11</a:t>
            </a:fld>
            <a:endParaRPr lang="en-US"/>
          </a:p>
        </p:txBody>
      </p:sp>
    </p:spTree>
    <p:extLst>
      <p:ext uri="{BB962C8B-B14F-4D97-AF65-F5344CB8AC3E}">
        <p14:creationId xmlns:p14="http://schemas.microsoft.com/office/powerpoint/2010/main" val="1802472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0D61F8-93F8-40E0-994B-5AB3A8F174BC}" type="slidenum">
              <a:rPr lang="en-US" smtClean="0"/>
              <a:t>12</a:t>
            </a:fld>
            <a:endParaRPr lang="en-US"/>
          </a:p>
        </p:txBody>
      </p:sp>
    </p:spTree>
    <p:extLst>
      <p:ext uri="{BB962C8B-B14F-4D97-AF65-F5344CB8AC3E}">
        <p14:creationId xmlns:p14="http://schemas.microsoft.com/office/powerpoint/2010/main" val="1422955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Char char="•"/>
            </a:pPr>
            <a:r>
              <a:rPr lang="en-US" sz="2800" dirty="0" smtClean="0"/>
              <a:t>Natural Selection:</a:t>
            </a:r>
          </a:p>
          <a:p>
            <a:pPr lvl="1">
              <a:buFont typeface="Arial" pitchFamily="34" charset="0"/>
              <a:buChar char="•"/>
            </a:pPr>
            <a:r>
              <a:rPr lang="en-US" sz="2500" dirty="0" smtClean="0"/>
              <a:t>process by which favorable heritable traits become more common in successive generations of a population of reproducing organisms, and unfavorable heritable traits become less common </a:t>
            </a:r>
            <a:endParaRPr lang="en-US" sz="1200" b="0" i="0" u="none" strike="noStrike" kern="1200" dirty="0" smtClean="0">
              <a:solidFill>
                <a:schemeClr val="tx1"/>
              </a:solidFill>
              <a:effectLst/>
              <a:latin typeface="+mn-lt"/>
              <a:ea typeface="+mn-ea"/>
              <a:cs typeface="+mn-cs"/>
              <a:hlinkClick r:id="rId3" tooltip="Natural selection"/>
            </a:endParaRPr>
          </a:p>
          <a:p>
            <a:r>
              <a:rPr lang="en-US" sz="1200" b="0" i="0" u="none" strike="noStrike" kern="1200" dirty="0" smtClean="0">
                <a:solidFill>
                  <a:schemeClr val="tx1"/>
                </a:solidFill>
                <a:effectLst/>
                <a:latin typeface="+mn-lt"/>
                <a:ea typeface="+mn-ea"/>
                <a:cs typeface="+mn-cs"/>
                <a:hlinkClick r:id="rId3" tooltip="Natural selection"/>
              </a:rPr>
              <a:t>natural selection</a:t>
            </a:r>
            <a:r>
              <a:rPr lang="en-US" sz="1200" b="0" i="0" u="none" strike="noStrike"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inferred from three </a:t>
            </a:r>
            <a:r>
              <a:rPr lang="en-US" sz="1200" b="0" i="0" u="none" strike="noStrike" kern="1200" dirty="0" smtClean="0">
                <a:solidFill>
                  <a:schemeClr val="tx1"/>
                </a:solidFill>
                <a:effectLst/>
                <a:latin typeface="+mn-lt"/>
                <a:ea typeface="+mn-ea"/>
                <a:cs typeface="+mn-cs"/>
                <a:hlinkClick r:id="rId4" tooltip="Fact"/>
              </a:rPr>
              <a:t>facts</a:t>
            </a:r>
            <a:r>
              <a:rPr lang="en-US" sz="1200" b="0" i="0" u="none" strike="noStrike"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about populations: 1) more offspring are produced than can possibly survive, 2) traits vary among individuals, leading to differential rates of survival and reproduction, and 3) trait differences are </a:t>
            </a:r>
            <a:r>
              <a:rPr lang="en-US" sz="1200" b="0" i="0" u="sng" kern="1200" dirty="0" smtClean="0">
                <a:solidFill>
                  <a:schemeClr val="tx1"/>
                </a:solidFill>
                <a:effectLst/>
                <a:latin typeface="+mn-lt"/>
                <a:ea typeface="+mn-ea"/>
                <a:cs typeface="+mn-cs"/>
                <a:hlinkClick r:id="rId5" tooltip="Heritability"/>
              </a:rPr>
              <a:t>heritable</a:t>
            </a:r>
            <a:endParaRPr lang="en-US" sz="1200" b="0" i="0" u="sng" kern="1200" dirty="0" smtClean="0">
              <a:solidFill>
                <a:schemeClr val="tx1"/>
              </a:solidFill>
              <a:effectLst/>
              <a:latin typeface="+mn-lt"/>
              <a:ea typeface="+mn-ea"/>
              <a:cs typeface="+mn-cs"/>
            </a:endParaRPr>
          </a:p>
          <a:p>
            <a:r>
              <a:rPr lang="en-US" sz="1200" b="0" i="0" u="sng" kern="1200" dirty="0" smtClean="0">
                <a:solidFill>
                  <a:schemeClr val="tx1"/>
                </a:solidFill>
                <a:effectLst/>
                <a:latin typeface="+mn-lt"/>
                <a:ea typeface="+mn-ea"/>
                <a:cs typeface="+mn-cs"/>
              </a:rPr>
              <a:t>Theory without supernatural involvement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Huxley – picture</a:t>
            </a:r>
            <a:r>
              <a:rPr lang="en-US" sz="1200" b="0" i="0" kern="1200" baseline="0" dirty="0" smtClean="0">
                <a:solidFill>
                  <a:schemeClr val="tx1"/>
                </a:solidFill>
                <a:effectLst/>
                <a:latin typeface="+mn-lt"/>
                <a:ea typeface="+mn-ea"/>
                <a:cs typeface="+mn-cs"/>
              </a:rPr>
              <a:t> from book shown earlier</a:t>
            </a:r>
          </a:p>
          <a:p>
            <a:r>
              <a:rPr lang="en-US" sz="1200" b="0" i="0" kern="1200" baseline="0" dirty="0" smtClean="0">
                <a:solidFill>
                  <a:schemeClr val="tx1"/>
                </a:solidFill>
                <a:effectLst/>
                <a:latin typeface="+mn-lt"/>
                <a:ea typeface="+mn-ea"/>
                <a:cs typeface="+mn-cs"/>
              </a:rPr>
              <a:t>Emphasized displacing natural theology for naturalism</a:t>
            </a:r>
          </a:p>
          <a:p>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6" tooltip="Orthogenesis"/>
              </a:rPr>
              <a:t>Orthogenesis</a:t>
            </a:r>
            <a:r>
              <a:rPr lang="en-US" sz="1200" b="0" i="0" kern="1200" dirty="0" smtClean="0">
                <a:solidFill>
                  <a:schemeClr val="tx1"/>
                </a:solidFill>
                <a:effectLst/>
                <a:latin typeface="+mn-lt"/>
                <a:ea typeface="+mn-ea"/>
                <a:cs typeface="+mn-cs"/>
              </a:rPr>
              <a:t> was the </a:t>
            </a:r>
            <a:r>
              <a:rPr lang="en-US" sz="1200" b="0" i="0" u="none" strike="noStrike" kern="1200" dirty="0" smtClean="0">
                <a:solidFill>
                  <a:schemeClr val="tx1"/>
                </a:solidFill>
                <a:effectLst/>
                <a:latin typeface="+mn-lt"/>
                <a:ea typeface="+mn-ea"/>
                <a:cs typeface="+mn-cs"/>
                <a:hlinkClick r:id="rId7" tooltip="Hypothesis"/>
              </a:rPr>
              <a:t>hypothesis</a:t>
            </a:r>
            <a:r>
              <a:rPr lang="en-US" sz="1200" b="0" i="0" kern="1200" dirty="0" smtClean="0">
                <a:solidFill>
                  <a:schemeClr val="tx1"/>
                </a:solidFill>
                <a:effectLst/>
                <a:latin typeface="+mn-lt"/>
                <a:ea typeface="+mn-ea"/>
                <a:cs typeface="+mn-cs"/>
              </a:rPr>
              <a:t> that life has an innate tendency to change, in a </a:t>
            </a:r>
            <a:r>
              <a:rPr lang="en-US" sz="1200" b="0" i="0" kern="1200" dirty="0" err="1" smtClean="0">
                <a:solidFill>
                  <a:schemeClr val="tx1"/>
                </a:solidFill>
                <a:effectLst/>
                <a:latin typeface="+mn-lt"/>
                <a:ea typeface="+mn-ea"/>
                <a:cs typeface="+mn-cs"/>
              </a:rPr>
              <a:t>unilinear</a:t>
            </a:r>
            <a:r>
              <a:rPr lang="en-US" sz="1200" b="0" i="0" kern="1200" dirty="0" smtClean="0">
                <a:solidFill>
                  <a:schemeClr val="tx1"/>
                </a:solidFill>
                <a:effectLst/>
                <a:latin typeface="+mn-lt"/>
                <a:ea typeface="+mn-ea"/>
                <a:cs typeface="+mn-cs"/>
              </a:rPr>
              <a:t> fashion, towards ever-greater perfection</a:t>
            </a:r>
          </a:p>
          <a:p>
            <a:r>
              <a:rPr lang="en-US" sz="1200" b="0" i="0" kern="1200" dirty="0" smtClean="0">
                <a:solidFill>
                  <a:schemeClr val="tx1"/>
                </a:solidFill>
                <a:effectLst/>
                <a:latin typeface="+mn-lt"/>
                <a:ea typeface="+mn-ea"/>
                <a:cs typeface="+mn-cs"/>
              </a:rPr>
              <a:t>sudden change from one generation to the next, that is large, or very large, in comparison with the usual variation of an organism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finch </a:t>
            </a:r>
            <a:r>
              <a:rPr lang="en-US" sz="1200" b="0" i="0" kern="1200" dirty="0" err="1" smtClean="0">
                <a:solidFill>
                  <a:schemeClr val="tx1"/>
                </a:solidFill>
                <a:effectLst/>
                <a:latin typeface="+mn-lt"/>
                <a:ea typeface="+mn-ea"/>
                <a:cs typeface="+mn-cs"/>
              </a:rPr>
              <a:t>game:http</a:t>
            </a:r>
            <a:r>
              <a:rPr lang="en-US" sz="1200" b="0" i="0" kern="1200" dirty="0" smtClean="0">
                <a:solidFill>
                  <a:schemeClr val="tx1"/>
                </a:solidFill>
                <a:effectLst/>
                <a:latin typeface="+mn-lt"/>
                <a:ea typeface="+mn-ea"/>
                <a:cs typeface="+mn-cs"/>
              </a:rPr>
              <a:t>://evolution.berkeley.edu/</a:t>
            </a:r>
            <a:r>
              <a:rPr lang="en-US" sz="1200" b="0" i="0" kern="1200" dirty="0" err="1" smtClean="0">
                <a:solidFill>
                  <a:schemeClr val="tx1"/>
                </a:solidFill>
                <a:effectLst/>
                <a:latin typeface="+mn-lt"/>
                <a:ea typeface="+mn-ea"/>
                <a:cs typeface="+mn-cs"/>
              </a:rPr>
              <a:t>evolibrary</a:t>
            </a:r>
            <a:r>
              <a:rPr lang="en-US" sz="1200" b="0" i="0" kern="1200" dirty="0" smtClean="0">
                <a:solidFill>
                  <a:schemeClr val="tx1"/>
                </a:solidFill>
                <a:effectLst/>
                <a:latin typeface="+mn-lt"/>
                <a:ea typeface="+mn-ea"/>
                <a:cs typeface="+mn-cs"/>
              </a:rPr>
              <a:t>/news/090201_darwinday</a:t>
            </a:r>
          </a:p>
          <a:p>
            <a:r>
              <a:rPr lang="en-US" sz="1200" b="0" i="0" kern="1200" dirty="0" smtClean="0">
                <a:solidFill>
                  <a:schemeClr val="tx1"/>
                </a:solidFill>
                <a:effectLst/>
                <a:latin typeface="+mn-lt"/>
                <a:ea typeface="+mn-ea"/>
                <a:cs typeface="+mn-cs"/>
              </a:rPr>
              <a:t>http://evolution.berkeley.edu/evolibrary/article/side_0_0/complexnovelties_02</a:t>
            </a:r>
          </a:p>
        </p:txBody>
      </p:sp>
      <p:sp>
        <p:nvSpPr>
          <p:cNvPr id="4" name="Slide Number Placeholder 3"/>
          <p:cNvSpPr>
            <a:spLocks noGrp="1"/>
          </p:cNvSpPr>
          <p:nvPr>
            <p:ph type="sldNum" sz="quarter" idx="10"/>
          </p:nvPr>
        </p:nvSpPr>
        <p:spPr/>
        <p:txBody>
          <a:bodyPr/>
          <a:lstStyle/>
          <a:p>
            <a:fld id="{FD0D61F8-93F8-40E0-994B-5AB3A8F174BC}" type="slidenum">
              <a:rPr lang="en-US" smtClean="0"/>
              <a:t>13</a:t>
            </a:fld>
            <a:endParaRPr lang="en-US"/>
          </a:p>
        </p:txBody>
      </p:sp>
    </p:spTree>
    <p:extLst>
      <p:ext uri="{BB962C8B-B14F-4D97-AF65-F5344CB8AC3E}">
        <p14:creationId xmlns:p14="http://schemas.microsoft.com/office/powerpoint/2010/main" val="1802472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0D61F8-93F8-40E0-994B-5AB3A8F174BC}" type="slidenum">
              <a:rPr lang="en-US" smtClean="0"/>
              <a:t>14</a:t>
            </a:fld>
            <a:endParaRPr lang="en-US"/>
          </a:p>
        </p:txBody>
      </p:sp>
    </p:spTree>
    <p:extLst>
      <p:ext uri="{BB962C8B-B14F-4D97-AF65-F5344CB8AC3E}">
        <p14:creationId xmlns:p14="http://schemas.microsoft.com/office/powerpoint/2010/main" val="1802472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Human</a:t>
            </a:r>
            <a:r>
              <a:rPr lang="en-US" sz="1200" b="0" i="0" kern="1200" baseline="0" dirty="0" smtClean="0">
                <a:solidFill>
                  <a:schemeClr val="tx1"/>
                </a:solidFill>
                <a:effectLst/>
                <a:latin typeface="+mn-lt"/>
                <a:ea typeface="+mn-ea"/>
                <a:cs typeface="+mn-cs"/>
              </a:rPr>
              <a:t> evolution controversy – no fossil evidence (only fossils were of anatomically modern Java man &amp; Neanderthals)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Darwin</a:t>
            </a:r>
            <a:r>
              <a:rPr lang="en-US" sz="1200" b="0" i="0" kern="1200" baseline="0" dirty="0" smtClean="0">
                <a:solidFill>
                  <a:schemeClr val="tx1"/>
                </a:solidFill>
                <a:effectLst/>
                <a:latin typeface="+mn-lt"/>
                <a:ea typeface="+mn-ea"/>
                <a:cs typeface="+mn-cs"/>
              </a:rPr>
              <a:t> argued that </a:t>
            </a:r>
            <a:r>
              <a:rPr lang="en-US" sz="1200" b="0" i="0" kern="1200" dirty="0" smtClean="0">
                <a:solidFill>
                  <a:schemeClr val="tx1"/>
                </a:solidFill>
                <a:effectLst/>
                <a:latin typeface="+mn-lt"/>
                <a:ea typeface="+mn-ea"/>
                <a:cs typeface="+mn-cs"/>
              </a:rPr>
              <a:t>the differences between the human mind and the minds of the higher animals were a matter of degree rather than of kind</a:t>
            </a:r>
          </a:p>
          <a:p>
            <a:r>
              <a:rPr lang="en-US" sz="1200" b="0" i="0" kern="1200" dirty="0" smtClean="0">
                <a:solidFill>
                  <a:schemeClr val="tx1"/>
                </a:solidFill>
                <a:effectLst/>
                <a:latin typeface="+mn-lt"/>
                <a:ea typeface="+mn-ea"/>
                <a:cs typeface="+mn-cs"/>
              </a:rPr>
              <a:t>Argued</a:t>
            </a:r>
            <a:r>
              <a:rPr lang="en-US" sz="1200" b="0" i="0" kern="1200" baseline="0" dirty="0" smtClean="0">
                <a:solidFill>
                  <a:schemeClr val="tx1"/>
                </a:solidFill>
                <a:effectLst/>
                <a:latin typeface="+mn-lt"/>
                <a:ea typeface="+mn-ea"/>
                <a:cs typeface="+mn-cs"/>
              </a:rPr>
              <a:t> against degree of human uniqueness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Human morals &amp; intelligence are derived from random events.</a:t>
            </a: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Understandably, this made a lot of people angry</a:t>
            </a:r>
          </a:p>
          <a:p>
            <a:r>
              <a:rPr lang="en-US" sz="1200" b="0" i="0" kern="1200" baseline="0" dirty="0" smtClean="0">
                <a:solidFill>
                  <a:schemeClr val="tx1"/>
                </a:solidFill>
                <a:effectLst/>
                <a:latin typeface="+mn-lt"/>
                <a:ea typeface="+mn-ea"/>
                <a:cs typeface="+mn-cs"/>
              </a:rPr>
              <a:t>However, if you choose to believe in guided evolution or to reject the evidence presented in support of evolution, you have a right to your own opinion.</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0D61F8-93F8-40E0-994B-5AB3A8F174BC}" type="slidenum">
              <a:rPr lang="en-US" smtClean="0"/>
              <a:t>15</a:t>
            </a:fld>
            <a:endParaRPr lang="en-US"/>
          </a:p>
        </p:txBody>
      </p:sp>
    </p:spTree>
    <p:extLst>
      <p:ext uri="{BB962C8B-B14F-4D97-AF65-F5344CB8AC3E}">
        <p14:creationId xmlns:p14="http://schemas.microsoft.com/office/powerpoint/2010/main" val="1802472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Specifically, Darwin was unable to explain the source of variation in traits within a species, and could not identify a mechanism that could pass traits faithfully from one generation to the next. Darwin's hypothesis of </a:t>
            </a:r>
            <a:r>
              <a:rPr lang="en-US" sz="1200" b="0" i="0" u="none" strike="noStrike" kern="1200" dirty="0" smtClean="0">
                <a:solidFill>
                  <a:schemeClr val="tx1"/>
                </a:solidFill>
                <a:effectLst/>
                <a:latin typeface="+mn-lt"/>
                <a:ea typeface="+mn-ea"/>
                <a:cs typeface="+mn-cs"/>
                <a:hlinkClick r:id="rId3" tooltip="Pangenesis"/>
              </a:rPr>
              <a:t>pangenesis</a:t>
            </a:r>
            <a:r>
              <a:rPr lang="en-US" sz="1200" b="0" i="0" kern="1200" dirty="0" smtClean="0">
                <a:solidFill>
                  <a:schemeClr val="tx1"/>
                </a:solidFill>
                <a:effectLst/>
                <a:latin typeface="+mn-lt"/>
                <a:ea typeface="+mn-ea"/>
                <a:cs typeface="+mn-cs"/>
              </a:rPr>
              <a:t>, while relying in part on the inheritance of </a:t>
            </a:r>
            <a:r>
              <a:rPr lang="en-US" sz="1200" b="0" i="0" u="none" strike="noStrike" kern="1200" dirty="0" smtClean="0">
                <a:solidFill>
                  <a:schemeClr val="tx1"/>
                </a:solidFill>
                <a:effectLst/>
                <a:latin typeface="+mn-lt"/>
                <a:ea typeface="+mn-ea"/>
                <a:cs typeface="+mn-cs"/>
                <a:hlinkClick r:id="rId4" tooltip="Inheritance of acquired characters"/>
              </a:rPr>
              <a:t>acquired characteristics</a:t>
            </a:r>
            <a:r>
              <a:rPr lang="en-US" sz="1200" b="0" i="0" kern="1200" dirty="0" smtClean="0">
                <a:solidFill>
                  <a:schemeClr val="tx1"/>
                </a:solidFill>
                <a:effectLst/>
                <a:latin typeface="+mn-lt"/>
                <a:ea typeface="+mn-ea"/>
                <a:cs typeface="+mn-cs"/>
              </a:rPr>
              <a:t>, proved to be useful for statistical models of evolution that were developed by his cousin </a:t>
            </a:r>
            <a:r>
              <a:rPr lang="en-US" sz="1200" b="0" i="0" u="none" strike="noStrike" kern="1200" dirty="0" smtClean="0">
                <a:solidFill>
                  <a:schemeClr val="tx1"/>
                </a:solidFill>
                <a:effectLst/>
                <a:latin typeface="+mn-lt"/>
                <a:ea typeface="+mn-ea"/>
                <a:cs typeface="+mn-cs"/>
                <a:hlinkClick r:id="rId5" tooltip="Francis Galton"/>
              </a:rPr>
              <a:t>Francis Galton</a:t>
            </a:r>
            <a:r>
              <a:rPr lang="en-US" sz="1200" b="0" i="0" kern="1200" dirty="0" smtClean="0">
                <a:solidFill>
                  <a:schemeClr val="tx1"/>
                </a:solidFill>
                <a:effectLst/>
                <a:latin typeface="+mn-lt"/>
                <a:ea typeface="+mn-ea"/>
                <a:cs typeface="+mn-cs"/>
              </a:rPr>
              <a:t> and the "biometric" school of evolutionary thought. However, this idea proved to be of little use to other biologists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Define pangenesis</a:t>
            </a:r>
          </a:p>
        </p:txBody>
      </p:sp>
      <p:sp>
        <p:nvSpPr>
          <p:cNvPr id="4" name="Slide Number Placeholder 3"/>
          <p:cNvSpPr>
            <a:spLocks noGrp="1"/>
          </p:cNvSpPr>
          <p:nvPr>
            <p:ph type="sldNum" sz="quarter" idx="10"/>
          </p:nvPr>
        </p:nvSpPr>
        <p:spPr/>
        <p:txBody>
          <a:bodyPr/>
          <a:lstStyle/>
          <a:p>
            <a:fld id="{FD0D61F8-93F8-40E0-994B-5AB3A8F174BC}" type="slidenum">
              <a:rPr lang="en-US" smtClean="0"/>
              <a:t>16</a:t>
            </a:fld>
            <a:endParaRPr lang="en-US"/>
          </a:p>
        </p:txBody>
      </p:sp>
    </p:spTree>
    <p:extLst>
      <p:ext uri="{BB962C8B-B14F-4D97-AF65-F5344CB8AC3E}">
        <p14:creationId xmlns:p14="http://schemas.microsoft.com/office/powerpoint/2010/main" val="1802472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Laws: dominance, segregation, independent assortment</a:t>
            </a:r>
            <a:r>
              <a:rPr lang="en-US" sz="1200" b="0" i="0" kern="1200" baseline="0" dirty="0" smtClean="0">
                <a:solidFill>
                  <a:schemeClr val="tx1"/>
                </a:solidFill>
                <a:effectLst/>
                <a:latin typeface="+mn-lt"/>
                <a:ea typeface="+mn-ea"/>
                <a:cs typeface="+mn-cs"/>
              </a:rPr>
              <a:t> (linkage)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err="1" smtClean="0">
                <a:solidFill>
                  <a:schemeClr val="tx1"/>
                </a:solidFill>
                <a:effectLst/>
                <a:latin typeface="+mn-lt"/>
                <a:ea typeface="+mn-ea"/>
                <a:cs typeface="+mn-cs"/>
              </a:rPr>
              <a:t>Pennett</a:t>
            </a:r>
            <a:r>
              <a:rPr lang="en-US" sz="1200" b="0" i="0" kern="1200" baseline="0" dirty="0" smtClean="0">
                <a:solidFill>
                  <a:schemeClr val="tx1"/>
                </a:solidFill>
                <a:effectLst/>
                <a:latin typeface="+mn-lt"/>
                <a:ea typeface="+mn-ea"/>
                <a:cs typeface="+mn-cs"/>
              </a:rPr>
              <a:t> square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3" tooltip="August Weismann"/>
              </a:rPr>
              <a:t>August Weismann</a:t>
            </a:r>
            <a:r>
              <a:rPr lang="en-US" sz="1200" b="0" i="0" kern="1200" dirty="0" smtClean="0">
                <a:solidFill>
                  <a:schemeClr val="tx1"/>
                </a:solidFill>
                <a:effectLst/>
                <a:latin typeface="+mn-lt"/>
                <a:ea typeface="+mn-ea"/>
                <a:cs typeface="+mn-cs"/>
              </a:rPr>
              <a:t>  - germ cells</a:t>
            </a:r>
            <a:r>
              <a:rPr lang="en-US" sz="1200" b="0" i="0" kern="1200" baseline="0" dirty="0" smtClean="0">
                <a:solidFill>
                  <a:schemeClr val="tx1"/>
                </a:solidFill>
                <a:effectLst/>
                <a:latin typeface="+mn-lt"/>
                <a:ea typeface="+mn-ea"/>
                <a:cs typeface="+mn-cs"/>
              </a:rPr>
              <a:t> &amp; somatic cells</a:t>
            </a:r>
          </a:p>
          <a:p>
            <a:r>
              <a:rPr lang="en-US" sz="1200" b="0" i="0" u="none" strike="noStrike" kern="1200" dirty="0" smtClean="0">
                <a:solidFill>
                  <a:schemeClr val="tx1"/>
                </a:solidFill>
                <a:effectLst/>
                <a:latin typeface="+mn-lt"/>
                <a:ea typeface="+mn-ea"/>
                <a:cs typeface="+mn-cs"/>
                <a:hlinkClick r:id="rId4" tooltip="Hugo de Vries"/>
              </a:rPr>
              <a:t>Hugo de </a:t>
            </a:r>
            <a:r>
              <a:rPr lang="en-US" sz="1200" b="0" i="0" u="none" strike="noStrike" kern="1200" dirty="0" err="1" smtClean="0">
                <a:solidFill>
                  <a:schemeClr val="tx1"/>
                </a:solidFill>
                <a:effectLst/>
                <a:latin typeface="+mn-lt"/>
                <a:ea typeface="+mn-ea"/>
                <a:cs typeface="+mn-cs"/>
                <a:hlinkClick r:id="rId4" tooltip="Hugo de Vries"/>
              </a:rPr>
              <a:t>Vries</a:t>
            </a:r>
            <a:r>
              <a:rPr lang="en-US" sz="1200" b="0" i="0" kern="1200" dirty="0" smtClean="0">
                <a:solidFill>
                  <a:schemeClr val="tx1"/>
                </a:solidFill>
                <a:effectLst/>
                <a:latin typeface="+mn-lt"/>
                <a:ea typeface="+mn-ea"/>
                <a:cs typeface="+mn-cs"/>
              </a:rPr>
              <a:t>  - connect theories to propose </a:t>
            </a:r>
            <a:r>
              <a:rPr lang="en-US" sz="1200" b="0" i="0" kern="1200" dirty="0" err="1" smtClean="0">
                <a:solidFill>
                  <a:schemeClr val="tx1"/>
                </a:solidFill>
                <a:effectLst/>
                <a:latin typeface="+mn-lt"/>
                <a:ea typeface="+mn-ea"/>
                <a:cs typeface="+mn-cs"/>
              </a:rPr>
              <a:t>pangenes</a:t>
            </a:r>
            <a:r>
              <a:rPr lang="en-US" sz="1200" b="0" i="0" kern="1200" baseline="0" dirty="0" smtClean="0">
                <a:solidFill>
                  <a:schemeClr val="tx1"/>
                </a:solidFill>
                <a:effectLst/>
                <a:latin typeface="+mn-lt"/>
                <a:ea typeface="+mn-ea"/>
                <a:cs typeface="+mn-cs"/>
              </a:rPr>
              <a:t> in cell nucleus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0D61F8-93F8-40E0-994B-5AB3A8F174BC}" type="slidenum">
              <a:rPr lang="en-US" smtClean="0"/>
              <a:t>17</a:t>
            </a:fld>
            <a:endParaRPr lang="en-US"/>
          </a:p>
        </p:txBody>
      </p:sp>
    </p:spTree>
    <p:extLst>
      <p:ext uri="{BB962C8B-B14F-4D97-AF65-F5344CB8AC3E}">
        <p14:creationId xmlns:p14="http://schemas.microsoft.com/office/powerpoint/2010/main" val="1802472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0D61F8-93F8-40E0-994B-5AB3A8F174BC}" type="slidenum">
              <a:rPr lang="en-US" smtClean="0"/>
              <a:t>18</a:t>
            </a:fld>
            <a:endParaRPr lang="en-US"/>
          </a:p>
        </p:txBody>
      </p:sp>
    </p:spTree>
    <p:extLst>
      <p:ext uri="{BB962C8B-B14F-4D97-AF65-F5344CB8AC3E}">
        <p14:creationId xmlns:p14="http://schemas.microsoft.com/office/powerpoint/2010/main" val="1802472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Why do most multicellular organisms, such as humans, reproduce sexually? Why not just lose a limb like starfish?</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Sex:</a:t>
            </a:r>
          </a:p>
          <a:p>
            <a:r>
              <a:rPr lang="en-US" sz="1200" b="0" i="0" kern="1200" dirty="0" smtClean="0">
                <a:solidFill>
                  <a:schemeClr val="tx1"/>
                </a:solidFill>
                <a:effectLst/>
                <a:latin typeface="+mn-lt"/>
                <a:ea typeface="+mn-ea"/>
                <a:cs typeface="+mn-cs"/>
              </a:rPr>
              <a:t>Disadvantages: # of offspring,</a:t>
            </a:r>
            <a:r>
              <a:rPr lang="en-US" sz="1200" b="0" i="0" kern="1200" baseline="0" dirty="0" smtClean="0">
                <a:solidFill>
                  <a:schemeClr val="tx1"/>
                </a:solidFill>
                <a:effectLst/>
                <a:latin typeface="+mn-lt"/>
                <a:ea typeface="+mn-ea"/>
                <a:cs typeface="+mn-cs"/>
              </a:rPr>
              <a:t> perfect organism → perfect offspring</a:t>
            </a:r>
          </a:p>
          <a:p>
            <a:r>
              <a:rPr lang="en-US" sz="1200" b="0" i="0" kern="1200" baseline="0" dirty="0" smtClean="0">
                <a:solidFill>
                  <a:schemeClr val="tx1"/>
                </a:solidFill>
                <a:effectLst/>
                <a:latin typeface="+mn-lt"/>
                <a:ea typeface="+mn-ea"/>
                <a:cs typeface="+mn-cs"/>
              </a:rPr>
              <a:t>Advantages: reduces effects of deleterious mutations, </a:t>
            </a:r>
            <a:r>
              <a:rPr lang="en-US" sz="1200" kern="1200" dirty="0" smtClean="0">
                <a:solidFill>
                  <a:schemeClr val="tx1"/>
                </a:solidFill>
                <a:effectLst/>
                <a:latin typeface="+mn-lt"/>
                <a:ea typeface="+mn-ea"/>
                <a:cs typeface="+mn-cs"/>
              </a:rPr>
              <a:t>DNA repair during meiosis, purifying selection, genetic variation due to new combinations of genes, beneficial in unpredictable environments</a:t>
            </a:r>
          </a:p>
          <a:p>
            <a:pPr lvl="1"/>
            <a:r>
              <a:rPr lang="en-US" sz="1200" kern="1200" dirty="0" smtClean="0">
                <a:solidFill>
                  <a:schemeClr val="tx1"/>
                </a:solidFill>
                <a:effectLst/>
                <a:latin typeface="+mn-lt"/>
                <a:ea typeface="+mn-ea"/>
                <a:cs typeface="+mn-cs"/>
              </a:rPr>
              <a:t>purifying selection hypothesis: over time, selection should steadily reduce the numerical advantage of asexual reproduction</a:t>
            </a:r>
          </a:p>
          <a:p>
            <a:pPr lvl="1"/>
            <a:r>
              <a:rPr lang="en-US" sz="1200" kern="1200" dirty="0" smtClean="0">
                <a:solidFill>
                  <a:schemeClr val="tx1"/>
                </a:solidFill>
                <a:effectLst/>
                <a:latin typeface="+mn-lt"/>
                <a:ea typeface="+mn-ea"/>
                <a:cs typeface="+mn-cs"/>
              </a:rPr>
              <a:t>changing environment hypothesis: if new offspring are genetically variable, it is likely that some will have the correct alleles to survive and reproduce</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Red queen – evolutionary arms race to keep up with species with which</a:t>
            </a:r>
            <a:r>
              <a:rPr lang="en-US" sz="1200" b="0" i="0" kern="1200" baseline="0" dirty="0" smtClean="0">
                <a:solidFill>
                  <a:schemeClr val="tx1"/>
                </a:solidFill>
                <a:effectLst/>
                <a:latin typeface="+mn-lt"/>
                <a:ea typeface="+mn-ea"/>
                <a:cs typeface="+mn-cs"/>
              </a:rPr>
              <a:t> it co-evolves → increase genetic diversity at cost of only donating half of genome</a:t>
            </a:r>
            <a:endParaRPr lang="en-US" sz="1200" b="0" i="0" kern="1200" dirty="0" smtClean="0">
              <a:solidFill>
                <a:schemeClr val="tx1"/>
              </a:solidFill>
              <a:effectLst/>
              <a:latin typeface="+mn-lt"/>
              <a:ea typeface="+mn-ea"/>
              <a:cs typeface="+mn-cs"/>
            </a:endParaRPr>
          </a:p>
          <a:p>
            <a:endParaRPr lang="en-US" sz="1200" b="0" i="0" u="none" strike="noStrike" kern="1200" baseline="300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how </a:t>
            </a:r>
            <a:r>
              <a:rPr lang="en-US" sz="1200" b="0" i="0" u="none" strike="noStrike" kern="1200" dirty="0" err="1" smtClean="0">
                <a:solidFill>
                  <a:schemeClr val="tx1"/>
                </a:solidFill>
                <a:effectLst/>
                <a:latin typeface="+mn-lt"/>
                <a:ea typeface="+mn-ea"/>
                <a:cs typeface="+mn-cs"/>
                <a:hlinkClick r:id="rId3" tooltip="Eusociality"/>
              </a:rPr>
              <a:t>eusociality</a:t>
            </a:r>
            <a:r>
              <a:rPr lang="en-US" sz="1200" b="0" i="0" kern="1200" dirty="0" smtClean="0">
                <a:solidFill>
                  <a:schemeClr val="tx1"/>
                </a:solidFill>
                <a:effectLst/>
                <a:latin typeface="+mn-lt"/>
                <a:ea typeface="+mn-ea"/>
                <a:cs typeface="+mn-cs"/>
              </a:rPr>
              <a:t> in insects (the existence of sterile worker classes) and many other examples of altruistic behavior could have evolved through kin selection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 was a pattern of fossil species that remained largely unchanged for long periods (what they termed </a:t>
            </a:r>
            <a:r>
              <a:rPr lang="en-US" sz="1200" b="0" i="1" kern="1200" dirty="0" smtClean="0">
                <a:solidFill>
                  <a:schemeClr val="tx1"/>
                </a:solidFill>
                <a:effectLst/>
                <a:latin typeface="+mn-lt"/>
                <a:ea typeface="+mn-ea"/>
                <a:cs typeface="+mn-cs"/>
              </a:rPr>
              <a:t>stasis</a:t>
            </a:r>
            <a:r>
              <a:rPr lang="en-US" sz="1200" b="0" i="0" kern="1200" dirty="0" smtClean="0">
                <a:solidFill>
                  <a:schemeClr val="tx1"/>
                </a:solidFill>
                <a:effectLst/>
                <a:latin typeface="+mn-lt"/>
                <a:ea typeface="+mn-ea"/>
                <a:cs typeface="+mn-cs"/>
              </a:rPr>
              <a:t>), interspersed with relatively brief periods of rapid change during </a:t>
            </a:r>
            <a:r>
              <a:rPr lang="en-US" sz="1200" b="0" i="0" u="none" strike="noStrike" kern="1200" dirty="0" smtClean="0">
                <a:solidFill>
                  <a:schemeClr val="tx1"/>
                </a:solidFill>
                <a:effectLst/>
                <a:latin typeface="+mn-lt"/>
                <a:ea typeface="+mn-ea"/>
                <a:cs typeface="+mn-cs"/>
                <a:hlinkClick r:id="rId4" tooltip="Speciation"/>
              </a:rPr>
              <a:t>speciation</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5"/>
              </a:rPr>
              <a:t>[112][113]</a:t>
            </a:r>
            <a:r>
              <a:rPr lang="en-US" sz="1200" b="0" i="0" kern="1200" dirty="0" smtClean="0">
                <a:solidFill>
                  <a:schemeClr val="tx1"/>
                </a:solidFill>
                <a:effectLst/>
                <a:latin typeface="+mn-lt"/>
                <a:ea typeface="+mn-ea"/>
                <a:cs typeface="+mn-cs"/>
              </a:rPr>
              <a:t> Molecular data regarding the mechanisms underlying </a:t>
            </a:r>
            <a:r>
              <a:rPr lang="en-US" sz="1200" b="0" i="0" u="none" strike="noStrike" kern="1200" dirty="0" smtClean="0">
                <a:solidFill>
                  <a:schemeClr val="tx1"/>
                </a:solidFill>
                <a:effectLst/>
                <a:latin typeface="+mn-lt"/>
                <a:ea typeface="+mn-ea"/>
                <a:cs typeface="+mn-cs"/>
                <a:hlinkClick r:id="rId6" tooltip="Developmental biology"/>
              </a:rPr>
              <a:t>development</a:t>
            </a:r>
            <a:r>
              <a:rPr lang="en-US" sz="1200" b="0" i="0" kern="1200" dirty="0" smtClean="0">
                <a:solidFill>
                  <a:schemeClr val="tx1"/>
                </a:solidFill>
                <a:effectLst/>
                <a:latin typeface="+mn-lt"/>
                <a:ea typeface="+mn-ea"/>
                <a:cs typeface="+mn-cs"/>
              </a:rPr>
              <a:t> accumulated rapidly during the 1980s and '90s. It became clear that the diversity of animal morphology was not the result of different sets of proteins regulating the development of different animals, but from changes in the deployment of a small set of proteins that were common to all animals</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0D61F8-93F8-40E0-994B-5AB3A8F174BC}" type="slidenum">
              <a:rPr lang="en-US" smtClean="0"/>
              <a:t>19</a:t>
            </a:fld>
            <a:endParaRPr lang="en-US"/>
          </a:p>
        </p:txBody>
      </p:sp>
    </p:spTree>
    <p:extLst>
      <p:ext uri="{BB962C8B-B14F-4D97-AF65-F5344CB8AC3E}">
        <p14:creationId xmlns:p14="http://schemas.microsoft.com/office/powerpoint/2010/main" val="1802472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0D61F8-93F8-40E0-994B-5AB3A8F174BC}" type="slidenum">
              <a:rPr lang="en-US" smtClean="0"/>
              <a:t>2</a:t>
            </a:fld>
            <a:endParaRPr lang="en-US"/>
          </a:p>
        </p:txBody>
      </p:sp>
    </p:spTree>
    <p:extLst>
      <p:ext uri="{BB962C8B-B14F-4D97-AF65-F5344CB8AC3E}">
        <p14:creationId xmlns:p14="http://schemas.microsoft.com/office/powerpoint/2010/main" val="3463987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3" tooltip="Modern evolutionary synthesis"/>
              </a:rPr>
              <a:t>modern evolutionary synthesis</a:t>
            </a:r>
            <a:r>
              <a:rPr lang="en-US" sz="1200" b="0" i="0" kern="1200" dirty="0" smtClean="0">
                <a:solidFill>
                  <a:schemeClr val="tx1"/>
                </a:solidFill>
                <a:effectLst/>
                <a:latin typeface="+mn-lt"/>
                <a:ea typeface="+mn-ea"/>
                <a:cs typeface="+mn-cs"/>
              </a:rPr>
              <a:t> defines evolution as the change over time in this genetic variation. The frequency of one particular allele will become more or less prevalent relative to other forms of that gene. Variation disappears when a new allele reaches the point of </a:t>
            </a:r>
            <a:r>
              <a:rPr lang="en-US" sz="1200" b="0" i="0" u="none" strike="noStrike" kern="1200" dirty="0" smtClean="0">
                <a:solidFill>
                  <a:schemeClr val="tx1"/>
                </a:solidFill>
                <a:effectLst/>
                <a:latin typeface="+mn-lt"/>
                <a:ea typeface="+mn-ea"/>
                <a:cs typeface="+mn-cs"/>
                <a:hlinkClick r:id="rId4" tooltip="Fixation (population genetics)"/>
              </a:rPr>
              <a:t>fixation</a:t>
            </a:r>
            <a:r>
              <a:rPr lang="en-US" sz="1200" b="0" i="0" kern="1200" dirty="0" smtClean="0">
                <a:solidFill>
                  <a:schemeClr val="tx1"/>
                </a:solidFill>
                <a:effectLst/>
                <a:latin typeface="+mn-lt"/>
                <a:ea typeface="+mn-ea"/>
                <a:cs typeface="+mn-cs"/>
              </a:rPr>
              <a:t> — when it either disappears from the population or replaces the ancestral allele entirely.</a:t>
            </a:r>
            <a:r>
              <a:rPr lang="en-US" sz="1200" b="0" i="0" u="none" strike="noStrike" kern="1200" baseline="30000" dirty="0" smtClean="0">
                <a:solidFill>
                  <a:schemeClr val="tx1"/>
                </a:solidFill>
                <a:effectLst/>
                <a:latin typeface="+mn-lt"/>
                <a:ea typeface="+mn-ea"/>
                <a:cs typeface="+mn-cs"/>
                <a:hlinkClick r:id="rId5"/>
              </a:rPr>
              <a:t>[62]</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Natural selection will only cause evolution if there is enough </a:t>
            </a:r>
            <a:r>
              <a:rPr lang="en-US" sz="1200" b="0" i="0" u="none" strike="noStrike" kern="1200" dirty="0" smtClean="0">
                <a:solidFill>
                  <a:schemeClr val="tx1"/>
                </a:solidFill>
                <a:effectLst/>
                <a:latin typeface="+mn-lt"/>
                <a:ea typeface="+mn-ea"/>
                <a:cs typeface="+mn-cs"/>
                <a:hlinkClick r:id="rId6" tooltip="Genetic variation"/>
              </a:rPr>
              <a:t>genetic variation</a:t>
            </a:r>
            <a:r>
              <a:rPr lang="en-US" sz="1200" b="0" i="0" kern="1200" dirty="0" smtClean="0">
                <a:solidFill>
                  <a:schemeClr val="tx1"/>
                </a:solidFill>
                <a:effectLst/>
                <a:latin typeface="+mn-lt"/>
                <a:ea typeface="+mn-ea"/>
                <a:cs typeface="+mn-cs"/>
              </a:rPr>
              <a:t> in a population</a:t>
            </a:r>
          </a:p>
          <a:p>
            <a:endParaRPr lang="en-US" dirty="0" smtClean="0"/>
          </a:p>
          <a:p>
            <a:r>
              <a:rPr lang="en-US" sz="1200" b="0" i="0" kern="1200" dirty="0" smtClean="0">
                <a:solidFill>
                  <a:schemeClr val="tx1"/>
                </a:solidFill>
                <a:effectLst/>
                <a:latin typeface="+mn-lt"/>
                <a:ea typeface="+mn-ea"/>
                <a:cs typeface="+mn-cs"/>
              </a:rPr>
              <a:t>Variation comes from </a:t>
            </a:r>
            <a:r>
              <a:rPr lang="en-US" sz="1200" b="0" i="0" u="none" strike="noStrike" kern="1200" dirty="0" smtClean="0">
                <a:solidFill>
                  <a:schemeClr val="tx1"/>
                </a:solidFill>
                <a:effectLst/>
                <a:latin typeface="+mn-lt"/>
                <a:ea typeface="+mn-ea"/>
                <a:cs typeface="+mn-cs"/>
                <a:hlinkClick r:id="rId7" tooltip="Mutation"/>
              </a:rPr>
              <a:t>mutations</a:t>
            </a:r>
            <a:r>
              <a:rPr lang="en-US" sz="1200" b="0" i="0" kern="1200" dirty="0" smtClean="0">
                <a:solidFill>
                  <a:schemeClr val="tx1"/>
                </a:solidFill>
                <a:effectLst/>
                <a:latin typeface="+mn-lt"/>
                <a:ea typeface="+mn-ea"/>
                <a:cs typeface="+mn-cs"/>
              </a:rPr>
              <a:t> in </a:t>
            </a:r>
            <a:r>
              <a:rPr lang="en-US" sz="1200" b="0" i="0" u="none" strike="noStrike" kern="1200" dirty="0" smtClean="0">
                <a:solidFill>
                  <a:schemeClr val="tx1"/>
                </a:solidFill>
                <a:effectLst/>
                <a:latin typeface="+mn-lt"/>
                <a:ea typeface="+mn-ea"/>
                <a:cs typeface="+mn-cs"/>
                <a:hlinkClick r:id="rId8" tooltip="Genetic material"/>
              </a:rPr>
              <a:t>genetic material</a:t>
            </a:r>
            <a:r>
              <a:rPr lang="en-US" sz="1200" b="0" i="0" kern="1200" dirty="0" smtClean="0">
                <a:solidFill>
                  <a:schemeClr val="tx1"/>
                </a:solidFill>
                <a:effectLst/>
                <a:latin typeface="+mn-lt"/>
                <a:ea typeface="+mn-ea"/>
                <a:cs typeface="+mn-cs"/>
              </a:rPr>
              <a:t>, reshuffling of genes through </a:t>
            </a:r>
            <a:r>
              <a:rPr lang="en-US" sz="1200" b="0" i="0" u="none" strike="noStrike" kern="1200" dirty="0" smtClean="0">
                <a:solidFill>
                  <a:schemeClr val="tx1"/>
                </a:solidFill>
                <a:effectLst/>
                <a:latin typeface="+mn-lt"/>
                <a:ea typeface="+mn-ea"/>
                <a:cs typeface="+mn-cs"/>
                <a:hlinkClick r:id="rId9" tooltip="Sexual reproduction"/>
              </a:rPr>
              <a:t>sexual reproduction</a:t>
            </a:r>
            <a:r>
              <a:rPr lang="en-US" sz="1200" b="0" i="0" kern="1200" dirty="0" smtClean="0">
                <a:solidFill>
                  <a:schemeClr val="tx1"/>
                </a:solidFill>
                <a:effectLst/>
                <a:latin typeface="+mn-lt"/>
                <a:ea typeface="+mn-ea"/>
                <a:cs typeface="+mn-cs"/>
              </a:rPr>
              <a:t> and migration between populations (</a:t>
            </a:r>
            <a:r>
              <a:rPr lang="en-US" sz="1200" b="0" i="0" u="none" strike="noStrike" kern="1200" dirty="0" smtClean="0">
                <a:solidFill>
                  <a:schemeClr val="tx1"/>
                </a:solidFill>
                <a:effectLst/>
                <a:latin typeface="+mn-lt"/>
                <a:ea typeface="+mn-ea"/>
                <a:cs typeface="+mn-cs"/>
                <a:hlinkClick r:id="rId10" tooltip="Gene flow"/>
              </a:rPr>
              <a:t>gene flow</a:t>
            </a:r>
            <a:r>
              <a:rPr lang="en-US" sz="1200" b="0" i="0" kern="1200" dirty="0" smtClean="0">
                <a:solidFill>
                  <a:schemeClr val="tx1"/>
                </a:solidFill>
                <a:effectLst/>
                <a:latin typeface="+mn-lt"/>
                <a:ea typeface="+mn-ea"/>
                <a:cs typeface="+mn-cs"/>
              </a:rPr>
              <a:t>). Despite the constant introduction of new variation through mutation and gene flow, most of the </a:t>
            </a:r>
            <a:r>
              <a:rPr lang="en-US" sz="1200" b="0" i="0" u="none" strike="noStrike" kern="1200" dirty="0" smtClean="0">
                <a:solidFill>
                  <a:schemeClr val="tx1"/>
                </a:solidFill>
                <a:effectLst/>
                <a:latin typeface="+mn-lt"/>
                <a:ea typeface="+mn-ea"/>
                <a:cs typeface="+mn-cs"/>
                <a:hlinkClick r:id="rId11" tooltip="Genome"/>
              </a:rPr>
              <a:t>genome</a:t>
            </a:r>
            <a:r>
              <a:rPr lang="en-US" sz="1200" b="0" i="0" kern="1200" dirty="0" smtClean="0">
                <a:solidFill>
                  <a:schemeClr val="tx1"/>
                </a:solidFill>
                <a:effectLst/>
                <a:latin typeface="+mn-lt"/>
                <a:ea typeface="+mn-ea"/>
                <a:cs typeface="+mn-cs"/>
              </a:rPr>
              <a:t> of a species is identical in all individuals of that species</a:t>
            </a:r>
          </a:p>
        </p:txBody>
      </p:sp>
      <p:sp>
        <p:nvSpPr>
          <p:cNvPr id="4" name="Slide Number Placeholder 3"/>
          <p:cNvSpPr>
            <a:spLocks noGrp="1"/>
          </p:cNvSpPr>
          <p:nvPr>
            <p:ph type="sldNum" sz="quarter" idx="10"/>
          </p:nvPr>
        </p:nvSpPr>
        <p:spPr/>
        <p:txBody>
          <a:bodyPr/>
          <a:lstStyle/>
          <a:p>
            <a:fld id="{FD0D61F8-93F8-40E0-994B-5AB3A8F174BC}" type="slidenum">
              <a:rPr lang="en-US" smtClean="0"/>
              <a:t>20</a:t>
            </a:fld>
            <a:endParaRPr lang="en-US"/>
          </a:p>
        </p:txBody>
      </p:sp>
    </p:spTree>
    <p:extLst>
      <p:ext uri="{BB962C8B-B14F-4D97-AF65-F5344CB8AC3E}">
        <p14:creationId xmlns:p14="http://schemas.microsoft.com/office/powerpoint/2010/main" val="4040723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Crossing-over</a:t>
            </a:r>
          </a:p>
          <a:p>
            <a:endParaRPr lang="en-US" dirty="0" smtClean="0"/>
          </a:p>
          <a:p>
            <a:r>
              <a:rPr lang="en-US" sz="1200" b="0" i="0" kern="1200" dirty="0" smtClean="0">
                <a:solidFill>
                  <a:schemeClr val="tx1"/>
                </a:solidFill>
                <a:effectLst/>
                <a:latin typeface="+mn-lt"/>
                <a:ea typeface="+mn-ea"/>
                <a:cs typeface="+mn-cs"/>
              </a:rPr>
              <a:t>Special cases:</a:t>
            </a:r>
          </a:p>
          <a:p>
            <a:r>
              <a:rPr lang="en-US" sz="1200" b="0" i="0" kern="1200" dirty="0" smtClean="0">
                <a:solidFill>
                  <a:schemeClr val="tx1"/>
                </a:solidFill>
                <a:effectLst/>
                <a:latin typeface="+mn-lt"/>
                <a:ea typeface="+mn-ea"/>
                <a:cs typeface="+mn-cs"/>
              </a:rPr>
              <a:t>Y chromosome (sex determination)</a:t>
            </a:r>
            <a:r>
              <a:rPr lang="en-US" sz="1200" b="0" i="0" kern="1200" baseline="0" dirty="0" smtClean="0">
                <a:solidFill>
                  <a:schemeClr val="tx1"/>
                </a:solidFill>
                <a:effectLst/>
                <a:latin typeface="+mn-lt"/>
                <a:ea typeface="+mn-ea"/>
                <a:cs typeface="+mn-cs"/>
              </a:rPr>
              <a:t> always from father</a:t>
            </a:r>
          </a:p>
          <a:p>
            <a:r>
              <a:rPr lang="en-US" sz="1200" b="0" i="0" kern="1200" baseline="0" dirty="0" err="1" smtClean="0">
                <a:solidFill>
                  <a:schemeClr val="tx1"/>
                </a:solidFill>
                <a:effectLst/>
                <a:latin typeface="+mn-lt"/>
                <a:ea typeface="+mn-ea"/>
                <a:cs typeface="+mn-cs"/>
              </a:rPr>
              <a:t>MtDNA</a:t>
            </a:r>
            <a:r>
              <a:rPr lang="en-US" sz="1200" b="0" i="0" kern="1200" baseline="0" dirty="0" smtClean="0">
                <a:solidFill>
                  <a:schemeClr val="tx1"/>
                </a:solidFill>
                <a:effectLst/>
                <a:latin typeface="+mn-lt"/>
                <a:ea typeface="+mn-ea"/>
                <a:cs typeface="+mn-cs"/>
              </a:rPr>
              <a:t> from mother</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0D61F8-93F8-40E0-994B-5AB3A8F174BC}" type="slidenum">
              <a:rPr lang="en-US" smtClean="0"/>
              <a:t>21</a:t>
            </a:fld>
            <a:endParaRPr lang="en-US"/>
          </a:p>
        </p:txBody>
      </p:sp>
    </p:spTree>
    <p:extLst>
      <p:ext uri="{BB962C8B-B14F-4D97-AF65-F5344CB8AC3E}">
        <p14:creationId xmlns:p14="http://schemas.microsoft.com/office/powerpoint/2010/main" val="2990094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mutation - </a:t>
            </a:r>
            <a:r>
              <a:rPr lang="en-US" sz="1200" b="0" i="0" kern="1200" dirty="0" err="1" smtClean="0">
                <a:solidFill>
                  <a:schemeClr val="tx1"/>
                </a:solidFill>
                <a:effectLst/>
                <a:latin typeface="+mn-lt"/>
                <a:ea typeface="+mn-ea"/>
                <a:cs typeface="+mn-cs"/>
              </a:rPr>
              <a:t>inheried</a:t>
            </a:r>
            <a:r>
              <a:rPr lang="en-US" sz="1200" b="0" i="0" kern="1200" dirty="0" smtClean="0">
                <a:solidFill>
                  <a:schemeClr val="tx1"/>
                </a:solidFill>
                <a:effectLst/>
                <a:latin typeface="+mn-lt"/>
                <a:ea typeface="+mn-ea"/>
                <a:cs typeface="+mn-cs"/>
              </a:rPr>
              <a:t> change in genetic information (not just recombination)</a:t>
            </a:r>
          </a:p>
          <a:p>
            <a:r>
              <a:rPr lang="en-US" sz="1200" b="0" i="0" kern="1200" dirty="0" smtClean="0">
                <a:solidFill>
                  <a:schemeClr val="tx1"/>
                </a:solidFill>
                <a:effectLst/>
                <a:latin typeface="+mn-lt"/>
                <a:ea typeface="+mn-ea"/>
                <a:cs typeface="+mn-cs"/>
              </a:rPr>
              <a:t>types: base substitution, transition, </a:t>
            </a:r>
            <a:r>
              <a:rPr lang="en-US" sz="1200" b="0" i="0" kern="1200" dirty="0" err="1" smtClean="0">
                <a:solidFill>
                  <a:schemeClr val="tx1"/>
                </a:solidFill>
                <a:effectLst/>
                <a:latin typeface="+mn-lt"/>
                <a:ea typeface="+mn-ea"/>
                <a:cs typeface="+mn-cs"/>
              </a:rPr>
              <a:t>transversion</a:t>
            </a:r>
            <a:r>
              <a:rPr lang="en-US" sz="1200" b="0" i="0" kern="1200" dirty="0" smtClean="0">
                <a:solidFill>
                  <a:schemeClr val="tx1"/>
                </a:solidFill>
                <a:effectLst/>
                <a:latin typeface="+mn-lt"/>
                <a:ea typeface="+mn-ea"/>
                <a:cs typeface="+mn-cs"/>
              </a:rPr>
              <a:t>, insertion, deletion, </a:t>
            </a:r>
            <a:r>
              <a:rPr lang="en-US" sz="1200" b="0" i="0" kern="1200" dirty="0" err="1" smtClean="0">
                <a:solidFill>
                  <a:schemeClr val="tx1"/>
                </a:solidFill>
                <a:effectLst/>
                <a:latin typeface="+mn-lt"/>
                <a:ea typeface="+mn-ea"/>
                <a:cs typeface="+mn-cs"/>
              </a:rPr>
              <a:t>frameshift</a:t>
            </a:r>
            <a:r>
              <a:rPr lang="en-US" sz="1200" b="0" i="0" kern="1200" dirty="0" smtClean="0">
                <a:solidFill>
                  <a:schemeClr val="tx1"/>
                </a:solidFill>
                <a:effectLst/>
                <a:latin typeface="+mn-lt"/>
                <a:ea typeface="+mn-ea"/>
                <a:cs typeface="+mn-cs"/>
              </a:rPr>
              <a:t>, in-frame deletion/insertion, expanding </a:t>
            </a:r>
            <a:r>
              <a:rPr lang="en-US" sz="1200" b="0" i="0" kern="1200" dirty="0" err="1" smtClean="0">
                <a:solidFill>
                  <a:schemeClr val="tx1"/>
                </a:solidFill>
                <a:effectLst/>
                <a:latin typeface="+mn-lt"/>
                <a:ea typeface="+mn-ea"/>
                <a:cs typeface="+mn-cs"/>
              </a:rPr>
              <a:t>trinucleotide</a:t>
            </a:r>
            <a:r>
              <a:rPr lang="en-US" sz="1200" b="0" i="0" kern="1200" dirty="0" smtClean="0">
                <a:solidFill>
                  <a:schemeClr val="tx1"/>
                </a:solidFill>
                <a:effectLst/>
                <a:latin typeface="+mn-lt"/>
                <a:ea typeface="+mn-ea"/>
                <a:cs typeface="+mn-cs"/>
              </a:rPr>
              <a:t> repeats, forward, backward, missense, nonsense, silent, neutral, loss-of-function, gain-of-function, lethal, intragenic suppressor, </a:t>
            </a:r>
            <a:r>
              <a:rPr lang="en-US" sz="1200" b="0" i="0" kern="1200" dirty="0" err="1" smtClean="0">
                <a:solidFill>
                  <a:schemeClr val="tx1"/>
                </a:solidFill>
                <a:effectLst/>
                <a:latin typeface="+mn-lt"/>
                <a:ea typeface="+mn-ea"/>
                <a:cs typeface="+mn-cs"/>
              </a:rPr>
              <a:t>intergenic</a:t>
            </a:r>
            <a:r>
              <a:rPr lang="en-US" sz="1200" b="0" i="0" kern="1200" dirty="0" smtClean="0">
                <a:solidFill>
                  <a:schemeClr val="tx1"/>
                </a:solidFill>
                <a:effectLst/>
                <a:latin typeface="+mn-lt"/>
                <a:ea typeface="+mn-ea"/>
                <a:cs typeface="+mn-cs"/>
              </a:rPr>
              <a:t> suppressor, conditional, </a:t>
            </a:r>
            <a:r>
              <a:rPr lang="en-US" sz="1200" b="0" i="0" kern="1200" dirty="0" err="1" smtClean="0">
                <a:solidFill>
                  <a:schemeClr val="tx1"/>
                </a:solidFill>
                <a:effectLst/>
                <a:latin typeface="+mn-lt"/>
                <a:ea typeface="+mn-ea"/>
                <a:cs typeface="+mn-cs"/>
              </a:rPr>
              <a:t>hypermorphic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hypomorphic</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mutation --&gt; nonfunctional protein, partially functional, no protein, new function (e.g. melanin in moths)</a:t>
            </a:r>
          </a:p>
          <a:p>
            <a:r>
              <a:rPr lang="en-US" sz="1200" b="0" i="0" kern="1200" dirty="0" smtClean="0">
                <a:solidFill>
                  <a:schemeClr val="tx1"/>
                </a:solidFill>
                <a:effectLst/>
                <a:latin typeface="+mn-lt"/>
                <a:ea typeface="+mn-ea"/>
                <a:cs typeface="+mn-cs"/>
              </a:rPr>
              <a:t>most traits are multi-allelic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e.g. sickle</a:t>
            </a:r>
            <a:r>
              <a:rPr lang="en-US" sz="1200" b="0" i="0" kern="1200" baseline="0" dirty="0" smtClean="0">
                <a:solidFill>
                  <a:schemeClr val="tx1"/>
                </a:solidFill>
                <a:effectLst/>
                <a:latin typeface="+mn-lt"/>
                <a:ea typeface="+mn-ea"/>
                <a:cs typeface="+mn-cs"/>
              </a:rPr>
              <a:t> cell anemia: single nucleotide replacement causes hemoglobin to clump together</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Inversion: chromosome pieces are attached upside down</a:t>
            </a:r>
          </a:p>
          <a:p>
            <a:r>
              <a:rPr lang="en-US" sz="1200" b="0" i="0" kern="1200" dirty="0" smtClean="0">
                <a:solidFill>
                  <a:schemeClr val="tx1"/>
                </a:solidFill>
                <a:effectLst/>
                <a:latin typeface="+mn-lt"/>
                <a:ea typeface="+mn-ea"/>
                <a:cs typeface="+mn-cs"/>
              </a:rPr>
              <a:t>Duplication: involves copying an extra section of chromosome</a:t>
            </a:r>
          </a:p>
          <a:p>
            <a:r>
              <a:rPr lang="en-US" sz="1200" b="0" i="0" kern="1200" dirty="0" smtClean="0">
                <a:solidFill>
                  <a:schemeClr val="tx1"/>
                </a:solidFill>
                <a:effectLst/>
                <a:latin typeface="+mn-lt"/>
                <a:ea typeface="+mn-ea"/>
                <a:cs typeface="+mn-cs"/>
              </a:rPr>
              <a:t>Translocation: chromosome pieces moved</a:t>
            </a:r>
          </a:p>
          <a:p>
            <a:r>
              <a:rPr lang="en-US" sz="1200" b="0" i="0" kern="1200" dirty="0" smtClean="0">
                <a:solidFill>
                  <a:schemeClr val="tx1"/>
                </a:solidFill>
                <a:effectLst/>
                <a:latin typeface="+mn-lt"/>
                <a:ea typeface="+mn-ea"/>
                <a:cs typeface="+mn-cs"/>
              </a:rPr>
              <a:t>Addition and deletion: chromosome is added or removed</a:t>
            </a:r>
          </a:p>
          <a:p>
            <a:endParaRPr lang="en-US" dirty="0"/>
          </a:p>
        </p:txBody>
      </p:sp>
      <p:sp>
        <p:nvSpPr>
          <p:cNvPr id="4" name="Slide Number Placeholder 3"/>
          <p:cNvSpPr>
            <a:spLocks noGrp="1"/>
          </p:cNvSpPr>
          <p:nvPr>
            <p:ph type="sldNum" sz="quarter" idx="10"/>
          </p:nvPr>
        </p:nvSpPr>
        <p:spPr/>
        <p:txBody>
          <a:bodyPr/>
          <a:lstStyle/>
          <a:p>
            <a:fld id="{FD0D61F8-93F8-40E0-994B-5AB3A8F174BC}" type="slidenum">
              <a:rPr lang="en-US" smtClean="0"/>
              <a:t>22</a:t>
            </a:fld>
            <a:endParaRPr lang="en-US"/>
          </a:p>
        </p:txBody>
      </p:sp>
    </p:spTree>
    <p:extLst>
      <p:ext uri="{BB962C8B-B14F-4D97-AF65-F5344CB8AC3E}">
        <p14:creationId xmlns:p14="http://schemas.microsoft.com/office/powerpoint/2010/main" val="980248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natural limiting factors: carrying capacity, resources, breeding potential (clutch size), factor strength, variance</a:t>
            </a:r>
          </a:p>
          <a:p>
            <a:endParaRPr lang="en-US" baseline="0" dirty="0" smtClean="0"/>
          </a:p>
          <a:p>
            <a:r>
              <a:rPr lang="en-US" b="1" baseline="0" dirty="0" smtClean="0"/>
              <a:t>GALAPAGOS FINCH DEMO</a:t>
            </a:r>
          </a:p>
          <a:p>
            <a:r>
              <a:rPr lang="en-US" b="0" dirty="0" smtClean="0"/>
              <a:t>http://science.discovery.com/interactives/literacy/darwin/darwin.html </a:t>
            </a:r>
          </a:p>
          <a:p>
            <a:endParaRPr lang="en-US" b="0" dirty="0" smtClean="0"/>
          </a:p>
          <a:p>
            <a:r>
              <a:rPr lang="en-US" b="0" dirty="0" smtClean="0"/>
              <a:t>fitness is indicated by the proportion of subsequent generations that carry an organism's </a:t>
            </a:r>
            <a:r>
              <a:rPr lang="en-US" b="0" dirty="0" err="1" smtClean="0"/>
              <a:t>genesTraits</a:t>
            </a:r>
            <a:r>
              <a:rPr lang="en-US" b="0" dirty="0" smtClean="0"/>
              <a:t> that evolved through sexual selection are particularly prominent in males of some animal species, despite traits such as cumbersome antlers, mating calls or bright </a:t>
            </a:r>
            <a:r>
              <a:rPr lang="en-US" b="0" dirty="0" err="1" smtClean="0"/>
              <a:t>colours</a:t>
            </a:r>
            <a:r>
              <a:rPr lang="en-US" b="0" dirty="0" smtClean="0"/>
              <a:t> that attract predators, decreasing the survival of individual males</a:t>
            </a:r>
            <a:endParaRPr lang="en-US" b="0" dirty="0"/>
          </a:p>
        </p:txBody>
      </p:sp>
      <p:sp>
        <p:nvSpPr>
          <p:cNvPr id="4" name="Slide Number Placeholder 3"/>
          <p:cNvSpPr>
            <a:spLocks noGrp="1"/>
          </p:cNvSpPr>
          <p:nvPr>
            <p:ph type="sldNum" sz="quarter" idx="10"/>
          </p:nvPr>
        </p:nvSpPr>
        <p:spPr/>
        <p:txBody>
          <a:bodyPr/>
          <a:lstStyle/>
          <a:p>
            <a:fld id="{FD0D61F8-93F8-40E0-994B-5AB3A8F174BC}" type="slidenum">
              <a:rPr lang="en-US" smtClean="0"/>
              <a:t>23</a:t>
            </a:fld>
            <a:endParaRPr lang="en-US"/>
          </a:p>
        </p:txBody>
      </p:sp>
    </p:spTree>
    <p:extLst>
      <p:ext uri="{BB962C8B-B14F-4D97-AF65-F5344CB8AC3E}">
        <p14:creationId xmlns:p14="http://schemas.microsoft.com/office/powerpoint/2010/main" val="1812849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of these changes the allelic frequencies</a:t>
            </a:r>
          </a:p>
          <a:p>
            <a:r>
              <a:rPr lang="en-US" dirty="0" smtClean="0"/>
              <a:t>Red</a:t>
            </a:r>
            <a:r>
              <a:rPr lang="en-US" baseline="0" dirty="0" smtClean="0"/>
              <a:t> is before, blue is after</a:t>
            </a:r>
            <a:endParaRPr lang="en-US" dirty="0" smtClean="0"/>
          </a:p>
          <a:p>
            <a:endParaRPr lang="en-US" dirty="0" smtClean="0"/>
          </a:p>
          <a:p>
            <a:r>
              <a:rPr lang="en-US" dirty="0" smtClean="0"/>
              <a:t>hybrid vigor: more variation = fewer deleterious homozygotes</a:t>
            </a:r>
          </a:p>
          <a:p>
            <a:r>
              <a:rPr lang="en-US" dirty="0" smtClean="0"/>
              <a:t>heterozygote advantage (SCA)</a:t>
            </a:r>
          </a:p>
          <a:p>
            <a:r>
              <a:rPr lang="en-US" dirty="0" smtClean="0"/>
              <a:t>Reasons for deleterious alleles:</a:t>
            </a:r>
            <a:r>
              <a:rPr lang="en-US" baseline="0" dirty="0" smtClean="0"/>
              <a:t> heterozygote advantage, don’t reduce fitness, keep arising by mutation, maintained by gene flow, haven’t been selected against yet</a:t>
            </a:r>
            <a:endParaRPr lang="en-US" dirty="0" smtClean="0"/>
          </a:p>
          <a:p>
            <a:endParaRPr lang="en-US" dirty="0" smtClean="0"/>
          </a:p>
          <a:p>
            <a:r>
              <a:rPr lang="en-US" dirty="0" smtClean="0"/>
              <a:t>Haplotype: when two traits are linked and inherited together</a:t>
            </a:r>
          </a:p>
        </p:txBody>
      </p:sp>
      <p:sp>
        <p:nvSpPr>
          <p:cNvPr id="4" name="Slide Number Placeholder 3"/>
          <p:cNvSpPr>
            <a:spLocks noGrp="1"/>
          </p:cNvSpPr>
          <p:nvPr>
            <p:ph type="sldNum" sz="quarter" idx="10"/>
          </p:nvPr>
        </p:nvSpPr>
        <p:spPr/>
        <p:txBody>
          <a:bodyPr/>
          <a:lstStyle/>
          <a:p>
            <a:fld id="{FD0D61F8-93F8-40E0-994B-5AB3A8F174BC}" type="slidenum">
              <a:rPr lang="en-US" smtClean="0"/>
              <a:t>24</a:t>
            </a:fld>
            <a:endParaRPr lang="en-US"/>
          </a:p>
        </p:txBody>
      </p:sp>
    </p:spTree>
    <p:extLst>
      <p:ext uri="{BB962C8B-B14F-4D97-AF65-F5344CB8AC3E}">
        <p14:creationId xmlns:p14="http://schemas.microsoft.com/office/powerpoint/2010/main" val="1812849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Genetic</a:t>
            </a:r>
            <a:r>
              <a:rPr lang="en-US" baseline="0" dirty="0" smtClean="0"/>
              <a:t> drift – found effect or population bottleneck</a:t>
            </a:r>
          </a:p>
          <a:p>
            <a:r>
              <a:rPr lang="en-US" baseline="0" dirty="0" smtClean="0"/>
              <a:t>(dis)</a:t>
            </a:r>
            <a:r>
              <a:rPr lang="en-US" baseline="0" dirty="0" err="1" smtClean="0"/>
              <a:t>assortative</a:t>
            </a:r>
            <a:r>
              <a:rPr lang="en-US" baseline="0" dirty="0" smtClean="0"/>
              <a:t> mating</a:t>
            </a:r>
            <a:endParaRPr lang="en-US" dirty="0" smtClean="0"/>
          </a:p>
          <a:p>
            <a:r>
              <a:rPr lang="en-US" dirty="0" smtClean="0"/>
              <a:t>Effective population size – smaller will lead to allele fixation faster</a:t>
            </a:r>
          </a:p>
          <a:p>
            <a:endParaRPr lang="en-US" dirty="0" smtClean="0"/>
          </a:p>
          <a:p>
            <a:r>
              <a:rPr lang="en-US" dirty="0" smtClean="0"/>
              <a:t>these are all examples of microevolution (adaptations within a species, changes in physical or behavioral traits)</a:t>
            </a:r>
          </a:p>
          <a:p>
            <a:r>
              <a:rPr lang="en-US" dirty="0" smtClean="0"/>
              <a:t>Adaptation is the evolutionary process whereby an organism becomes better able to live in its habitat or habitats</a:t>
            </a:r>
          </a:p>
          <a:p>
            <a:endParaRPr lang="en-US" dirty="0" smtClean="0"/>
          </a:p>
        </p:txBody>
      </p:sp>
      <p:sp>
        <p:nvSpPr>
          <p:cNvPr id="4" name="Slide Number Placeholder 3"/>
          <p:cNvSpPr>
            <a:spLocks noGrp="1"/>
          </p:cNvSpPr>
          <p:nvPr>
            <p:ph type="sldNum" sz="quarter" idx="10"/>
          </p:nvPr>
        </p:nvSpPr>
        <p:spPr/>
        <p:txBody>
          <a:bodyPr/>
          <a:lstStyle/>
          <a:p>
            <a:fld id="{FD0D61F8-93F8-40E0-994B-5AB3A8F174BC}" type="slidenum">
              <a:rPr lang="en-US" smtClean="0"/>
              <a:t>25</a:t>
            </a:fld>
            <a:endParaRPr lang="en-US"/>
          </a:p>
        </p:txBody>
      </p:sp>
    </p:spTree>
    <p:extLst>
      <p:ext uri="{BB962C8B-B14F-4D97-AF65-F5344CB8AC3E}">
        <p14:creationId xmlns:p14="http://schemas.microsoft.com/office/powerpoint/2010/main" val="1812849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Conditions</a:t>
            </a:r>
            <a:r>
              <a:rPr lang="en-US" baseline="0" dirty="0" smtClean="0"/>
              <a:t> are essentially impossible and no not allow for evolution, only allele fixation</a:t>
            </a:r>
          </a:p>
          <a:p>
            <a:r>
              <a:rPr lang="en-US" dirty="0" smtClean="0"/>
              <a:t>https://en.wikipedia.org/wiki/Hardy%E2%80%93Weinberg_principle</a:t>
            </a:r>
          </a:p>
          <a:p>
            <a:endParaRPr lang="en-US" dirty="0" smtClean="0"/>
          </a:p>
          <a:p>
            <a:r>
              <a:rPr lang="en-US" dirty="0" smtClean="0"/>
              <a:t>hybrid vigor: more variation = fewer deleterious homozygotes</a:t>
            </a:r>
          </a:p>
          <a:p>
            <a:r>
              <a:rPr lang="en-US" dirty="0" smtClean="0"/>
              <a:t>heterozygote advantage (SCA)</a:t>
            </a:r>
          </a:p>
          <a:p>
            <a:endParaRPr lang="en-US" dirty="0" smtClean="0"/>
          </a:p>
          <a:p>
            <a:r>
              <a:rPr lang="en-US" b="1" dirty="0" smtClean="0"/>
              <a:t>MOTH</a:t>
            </a:r>
            <a:r>
              <a:rPr lang="en-US" b="1" baseline="0" dirty="0" smtClean="0"/>
              <a:t> DEMO</a:t>
            </a:r>
          </a:p>
          <a:p>
            <a:r>
              <a:rPr lang="en-US" b="0" baseline="0" dirty="0" smtClean="0"/>
              <a:t>Natural Selection game: variance, optimum, competition, </a:t>
            </a:r>
            <a:r>
              <a:rPr lang="en-US" b="0" baseline="0" dirty="0" err="1" smtClean="0"/>
              <a:t>mimickry</a:t>
            </a:r>
            <a:r>
              <a:rPr lang="en-US" b="0" baseline="0" dirty="0" smtClean="0"/>
              <a:t>/convergent evolution</a:t>
            </a:r>
            <a:endParaRPr lang="en-US" b="0" dirty="0" smtClean="0"/>
          </a:p>
        </p:txBody>
      </p:sp>
      <p:sp>
        <p:nvSpPr>
          <p:cNvPr id="4" name="Slide Number Placeholder 3"/>
          <p:cNvSpPr>
            <a:spLocks noGrp="1"/>
          </p:cNvSpPr>
          <p:nvPr>
            <p:ph type="sldNum" sz="quarter" idx="10"/>
          </p:nvPr>
        </p:nvSpPr>
        <p:spPr/>
        <p:txBody>
          <a:bodyPr/>
          <a:lstStyle/>
          <a:p>
            <a:fld id="{FD0D61F8-93F8-40E0-994B-5AB3A8F174BC}" type="slidenum">
              <a:rPr lang="en-US" smtClean="0"/>
              <a:t>26</a:t>
            </a:fld>
            <a:endParaRPr lang="en-US"/>
          </a:p>
        </p:txBody>
      </p:sp>
    </p:spTree>
    <p:extLst>
      <p:ext uri="{BB962C8B-B14F-4D97-AF65-F5344CB8AC3E}">
        <p14:creationId xmlns:p14="http://schemas.microsoft.com/office/powerpoint/2010/main" val="1812849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Phylogeny - the  evolutionary relationships of organisms</a:t>
            </a:r>
          </a:p>
          <a:p>
            <a:pPr lvl="1"/>
            <a:r>
              <a:rPr lang="en-US" sz="1200" kern="1200" dirty="0" smtClean="0">
                <a:solidFill>
                  <a:schemeClr val="tx1"/>
                </a:solidFill>
                <a:effectLst/>
                <a:latin typeface="+mn-lt"/>
                <a:ea typeface="+mn-ea"/>
                <a:cs typeface="+mn-cs"/>
              </a:rPr>
              <a:t>tree – set of hypotheses about how species are related</a:t>
            </a:r>
            <a:endParaRPr lang="en-US" dirty="0" smtClean="0"/>
          </a:p>
          <a:p>
            <a:r>
              <a:rPr lang="en-US" dirty="0" smtClean="0"/>
              <a:t>Homology – similarity in structure and/or function, but not necessarily</a:t>
            </a:r>
            <a:r>
              <a:rPr lang="en-US" baseline="0" dirty="0" smtClean="0"/>
              <a:t> origin</a:t>
            </a:r>
          </a:p>
          <a:p>
            <a:r>
              <a:rPr lang="en-US" dirty="0" smtClean="0"/>
              <a:t>	</a:t>
            </a:r>
            <a:r>
              <a:rPr lang="en-US" dirty="0" err="1" smtClean="0"/>
              <a:t>Synapomorphy</a:t>
            </a:r>
            <a:r>
              <a:rPr lang="en-US" baseline="0" dirty="0" smtClean="0"/>
              <a:t> – homologous structure of same origin</a:t>
            </a:r>
          </a:p>
          <a:p>
            <a:r>
              <a:rPr lang="en-US" baseline="0" dirty="0" smtClean="0"/>
              <a:t>	Use a homology to form a hypothesis, then use genetic information to prove or disprove it as a </a:t>
            </a:r>
            <a:r>
              <a:rPr lang="en-US" baseline="0" dirty="0" err="1" smtClean="0"/>
              <a:t>synapomorphy</a:t>
            </a:r>
            <a:endParaRPr lang="en-US" baseline="0" dirty="0" smtClean="0"/>
          </a:p>
          <a:p>
            <a:r>
              <a:rPr lang="en-US" baseline="0" dirty="0" smtClean="0"/>
              <a:t>	If it is not an ancestral trait, it may be a derived trait, evidence of convergent evolution</a:t>
            </a:r>
          </a:p>
          <a:p>
            <a:r>
              <a:rPr lang="en-US" baseline="0" dirty="0" smtClean="0"/>
              <a:t>Species that share a </a:t>
            </a:r>
            <a:r>
              <a:rPr lang="en-US" baseline="0" dirty="0" err="1" smtClean="0"/>
              <a:t>synapomorphy</a:t>
            </a:r>
            <a:r>
              <a:rPr lang="en-US" baseline="0" dirty="0" smtClean="0"/>
              <a:t> form a monophyletic group (group of branches with a common ancestor)</a:t>
            </a:r>
          </a:p>
          <a:p>
            <a:pPr lvl="0"/>
            <a:r>
              <a:rPr lang="en-US" sz="1050" kern="1200" dirty="0" smtClean="0">
                <a:solidFill>
                  <a:schemeClr val="tx1"/>
                </a:solidFill>
                <a:effectLst/>
                <a:latin typeface="+mn-lt"/>
                <a:ea typeface="+mn-ea"/>
                <a:cs typeface="+mn-cs"/>
              </a:rPr>
              <a:t>Ph</a:t>
            </a:r>
            <a:r>
              <a:rPr lang="en-US" sz="1200" kern="1200" dirty="0" smtClean="0">
                <a:solidFill>
                  <a:schemeClr val="tx1"/>
                </a:solidFill>
                <a:effectLst/>
                <a:latin typeface="+mn-lt"/>
                <a:ea typeface="+mn-ea"/>
                <a:cs typeface="+mn-cs"/>
              </a:rPr>
              <a:t>ylogenetic tree: graph that shows evolutionary relationship among organisms</a:t>
            </a:r>
          </a:p>
          <a:p>
            <a:pPr lvl="1"/>
            <a:r>
              <a:rPr lang="en-US" sz="1200" kern="1200" dirty="0" smtClean="0">
                <a:solidFill>
                  <a:schemeClr val="tx1"/>
                </a:solidFill>
                <a:effectLst/>
                <a:latin typeface="+mn-lt"/>
                <a:ea typeface="+mn-ea"/>
                <a:cs typeface="+mn-cs"/>
              </a:rPr>
              <a:t>system of classification based on ancestors &amp; </a:t>
            </a:r>
            <a:r>
              <a:rPr lang="en-US" sz="1200" kern="1200" dirty="0" err="1" smtClean="0">
                <a:solidFill>
                  <a:schemeClr val="tx1"/>
                </a:solidFill>
                <a:effectLst/>
                <a:latin typeface="+mn-lt"/>
                <a:ea typeface="+mn-ea"/>
                <a:cs typeface="+mn-cs"/>
              </a:rPr>
              <a:t>synapomorphies</a:t>
            </a:r>
            <a:r>
              <a:rPr lang="en-US" sz="1200" kern="1200" dirty="0" smtClean="0">
                <a:solidFill>
                  <a:schemeClr val="tx1"/>
                </a:solidFill>
                <a:effectLst/>
                <a:latin typeface="+mn-lt"/>
                <a:ea typeface="+mn-ea"/>
                <a:cs typeface="+mn-cs"/>
              </a:rPr>
              <a:t> (closer on tree = closer related)</a:t>
            </a:r>
          </a:p>
          <a:p>
            <a:pPr lvl="1"/>
            <a:r>
              <a:rPr lang="en-US" sz="1200" kern="1200" dirty="0" smtClean="0">
                <a:solidFill>
                  <a:schemeClr val="tx1"/>
                </a:solidFill>
                <a:effectLst/>
                <a:latin typeface="+mn-lt"/>
                <a:ea typeface="+mn-ea"/>
                <a:cs typeface="+mn-cs"/>
              </a:rPr>
              <a:t>used by biologists to reconstruct evolutionary history</a:t>
            </a:r>
          </a:p>
          <a:p>
            <a:r>
              <a:rPr lang="en-US" dirty="0" smtClean="0"/>
              <a:t>Parsimony – theory that least complicated solution is the best solution (fewer changes = correct)</a:t>
            </a:r>
          </a:p>
          <a:p>
            <a:r>
              <a:rPr lang="en-US" dirty="0" smtClean="0"/>
              <a:t>	method</a:t>
            </a:r>
            <a:r>
              <a:rPr lang="en-US" baseline="0" dirty="0" smtClean="0"/>
              <a:t> for building trees</a:t>
            </a:r>
            <a:endParaRPr lang="en-US" dirty="0" smtClean="0"/>
          </a:p>
        </p:txBody>
      </p:sp>
      <p:sp>
        <p:nvSpPr>
          <p:cNvPr id="4" name="Slide Number Placeholder 3"/>
          <p:cNvSpPr>
            <a:spLocks noGrp="1"/>
          </p:cNvSpPr>
          <p:nvPr>
            <p:ph type="sldNum" sz="quarter" idx="10"/>
          </p:nvPr>
        </p:nvSpPr>
        <p:spPr/>
        <p:txBody>
          <a:bodyPr/>
          <a:lstStyle/>
          <a:p>
            <a:fld id="{FD0D61F8-93F8-40E0-994B-5AB3A8F174BC}" type="slidenum">
              <a:rPr lang="en-US" smtClean="0"/>
              <a:t>27</a:t>
            </a:fld>
            <a:endParaRPr lang="en-US"/>
          </a:p>
        </p:txBody>
      </p:sp>
    </p:spTree>
    <p:extLst>
      <p:ext uri="{BB962C8B-B14F-4D97-AF65-F5344CB8AC3E}">
        <p14:creationId xmlns:p14="http://schemas.microsoft.com/office/powerpoint/2010/main" val="1480477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0D61F8-93F8-40E0-994B-5AB3A8F174BC}" type="slidenum">
              <a:rPr lang="en-US" smtClean="0"/>
              <a:t>28</a:t>
            </a:fld>
            <a:endParaRPr lang="en-US"/>
          </a:p>
        </p:txBody>
      </p:sp>
    </p:spTree>
    <p:extLst>
      <p:ext uri="{BB962C8B-B14F-4D97-AF65-F5344CB8AC3E}">
        <p14:creationId xmlns:p14="http://schemas.microsoft.com/office/powerpoint/2010/main" val="1480477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Bacteria, </a:t>
            </a:r>
            <a:r>
              <a:rPr lang="en-US" sz="1200" kern="1200" dirty="0" err="1" smtClean="0">
                <a:solidFill>
                  <a:schemeClr val="tx1"/>
                </a:solidFill>
                <a:effectLst/>
                <a:latin typeface="+mn-lt"/>
                <a:ea typeface="+mn-ea"/>
                <a:cs typeface="+mn-cs"/>
              </a:rPr>
              <a:t>archaea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eukarya</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Points to make:</a:t>
            </a:r>
          </a:p>
          <a:p>
            <a:pPr lvl="0"/>
            <a:r>
              <a:rPr lang="en-US" sz="1200" kern="1200" dirty="0" smtClean="0">
                <a:solidFill>
                  <a:schemeClr val="tx1"/>
                </a:solidFill>
                <a:effectLst/>
                <a:latin typeface="+mn-lt"/>
                <a:ea typeface="+mn-ea"/>
                <a:cs typeface="+mn-cs"/>
              </a:rPr>
              <a:t> - just hypotheses based on radiographic, stratigraphic, &amp; molecular evidence</a:t>
            </a:r>
          </a:p>
          <a:p>
            <a:pPr lvl="0"/>
            <a:r>
              <a:rPr lang="en-US" sz="1200" kern="1200" dirty="0" smtClean="0">
                <a:solidFill>
                  <a:schemeClr val="tx1"/>
                </a:solidFill>
                <a:effectLst/>
                <a:latin typeface="+mn-lt"/>
                <a:ea typeface="+mn-ea"/>
                <a:cs typeface="+mn-cs"/>
              </a:rPr>
              <a:t> - order/branch length doesn’t matter</a:t>
            </a:r>
          </a:p>
          <a:p>
            <a:pPr lvl="0"/>
            <a:r>
              <a:rPr lang="en-US" sz="1200" b="1" kern="1200" dirty="0" smtClean="0">
                <a:solidFill>
                  <a:schemeClr val="tx1"/>
                </a:solidFill>
                <a:effectLst/>
                <a:latin typeface="+mn-lt"/>
                <a:ea typeface="+mn-ea"/>
                <a:cs typeface="+mn-cs"/>
              </a:rPr>
              <a:t>Can anyone find the UCA? What do you think it was?</a:t>
            </a:r>
          </a:p>
          <a:p>
            <a:pPr lvl="0"/>
            <a:r>
              <a:rPr lang="en-US" sz="1200" kern="1200" dirty="0" smtClean="0">
                <a:solidFill>
                  <a:schemeClr val="tx1"/>
                </a:solidFill>
                <a:effectLst/>
                <a:latin typeface="+mn-lt"/>
                <a:ea typeface="+mn-ea"/>
                <a:cs typeface="+mn-cs"/>
              </a:rPr>
              <a:t>Speciation: ancestral populations that separate into two populations that do not interbreed</a:t>
            </a:r>
            <a:endParaRPr lang="en-US" sz="16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allopatric speciation: geographic separation</a:t>
            </a:r>
          </a:p>
          <a:p>
            <a:pPr lvl="1"/>
            <a:r>
              <a:rPr lang="en-US" sz="1200" kern="1200" dirty="0" smtClean="0">
                <a:solidFill>
                  <a:schemeClr val="tx1"/>
                </a:solidFill>
                <a:effectLst/>
                <a:latin typeface="+mn-lt"/>
                <a:ea typeface="+mn-ea"/>
                <a:cs typeface="+mn-cs"/>
              </a:rPr>
              <a:t>differences may reflect adaptations from different environments</a:t>
            </a:r>
          </a:p>
          <a:p>
            <a:pPr lvl="0"/>
            <a:r>
              <a:rPr lang="en-US" sz="1200" kern="1200" dirty="0" smtClean="0">
                <a:solidFill>
                  <a:schemeClr val="tx1"/>
                </a:solidFill>
                <a:effectLst/>
                <a:latin typeface="+mn-lt"/>
                <a:ea typeface="+mn-ea"/>
                <a:cs typeface="+mn-cs"/>
              </a:rPr>
              <a:t>Carl </a:t>
            </a:r>
            <a:r>
              <a:rPr lang="en-US" sz="1200" kern="1200" dirty="0" err="1" smtClean="0">
                <a:solidFill>
                  <a:schemeClr val="tx1"/>
                </a:solidFill>
                <a:effectLst/>
                <a:latin typeface="+mn-lt"/>
                <a:ea typeface="+mn-ea"/>
                <a:cs typeface="+mn-cs"/>
              </a:rPr>
              <a:t>Woese</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compare base sequences for SSU (small ribosomal subunit) RNA to generate universal tree of life</a:t>
            </a:r>
          </a:p>
          <a:p>
            <a:pPr lvl="1"/>
            <a:r>
              <a:rPr lang="en-US" sz="1200" kern="1200" dirty="0" smtClean="0">
                <a:solidFill>
                  <a:schemeClr val="tx1"/>
                </a:solidFill>
                <a:effectLst/>
                <a:latin typeface="+mn-lt"/>
                <a:ea typeface="+mn-ea"/>
                <a:cs typeface="+mn-cs"/>
              </a:rPr>
              <a:t>interrelate species with no morphological similarities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different domains)</a:t>
            </a:r>
          </a:p>
          <a:p>
            <a:pPr lvl="1"/>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0D61F8-93F8-40E0-994B-5AB3A8F174BC}" type="slidenum">
              <a:rPr lang="en-US" smtClean="0"/>
              <a:t>29</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crazy reason,</a:t>
            </a:r>
            <a:r>
              <a:rPr lang="en-US" baseline="0" dirty="0" smtClean="0"/>
              <a:t> you all chose my class instead of </a:t>
            </a:r>
            <a:r>
              <a:rPr lang="en-US" baseline="0" dirty="0" err="1" smtClean="0"/>
              <a:t>locksport</a:t>
            </a:r>
            <a:r>
              <a:rPr lang="en-US" baseline="0" dirty="0" smtClean="0"/>
              <a:t>, humans </a:t>
            </a:r>
            <a:r>
              <a:rPr lang="en-US" baseline="0" dirty="0" err="1" smtClean="0"/>
              <a:t>vs</a:t>
            </a:r>
            <a:r>
              <a:rPr lang="en-US" baseline="0" dirty="0" smtClean="0"/>
              <a:t> zombies, how to be a ninja, &amp; criminology, which all got assigned the same time slot as me. So thank you!</a:t>
            </a:r>
          </a:p>
          <a:p>
            <a:r>
              <a:rPr lang="en-US" baseline="0" dirty="0" smtClean="0"/>
              <a:t>How much bio has </a:t>
            </a:r>
            <a:r>
              <a:rPr lang="en-US" baseline="0" smtClean="0"/>
              <a:t>everyone taken?</a:t>
            </a:r>
            <a:endParaRPr lang="en-US" dirty="0"/>
          </a:p>
        </p:txBody>
      </p:sp>
      <p:sp>
        <p:nvSpPr>
          <p:cNvPr id="4" name="Slide Number Placeholder 3"/>
          <p:cNvSpPr>
            <a:spLocks noGrp="1"/>
          </p:cNvSpPr>
          <p:nvPr>
            <p:ph type="sldNum" sz="quarter" idx="10"/>
          </p:nvPr>
        </p:nvSpPr>
        <p:spPr/>
        <p:txBody>
          <a:bodyPr/>
          <a:lstStyle/>
          <a:p>
            <a:fld id="{FD0D61F8-93F8-40E0-994B-5AB3A8F174BC}" type="slidenum">
              <a:rPr lang="en-US" smtClean="0"/>
              <a:t>3</a:t>
            </a:fld>
            <a:endParaRPr lang="en-US"/>
          </a:p>
        </p:txBody>
      </p:sp>
    </p:spTree>
    <p:extLst>
      <p:ext uri="{BB962C8B-B14F-4D97-AF65-F5344CB8AC3E}">
        <p14:creationId xmlns:p14="http://schemas.microsoft.com/office/powerpoint/2010/main" val="3463987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Can</a:t>
            </a:r>
            <a:r>
              <a:rPr lang="en-US" sz="1200" b="1" kern="1200" baseline="0" dirty="0" smtClean="0">
                <a:solidFill>
                  <a:schemeClr val="tx1"/>
                </a:solidFill>
                <a:effectLst/>
                <a:latin typeface="+mn-lt"/>
                <a:ea typeface="+mn-ea"/>
                <a:cs typeface="+mn-cs"/>
              </a:rPr>
              <a:t> anyone name a major extinction?</a:t>
            </a:r>
            <a:endParaRPr lang="en-US" sz="1200" b="1"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Micro </a:t>
            </a:r>
            <a:r>
              <a:rPr lang="en-US" sz="1200" kern="1200" dirty="0" err="1" smtClean="0">
                <a:solidFill>
                  <a:schemeClr val="tx1"/>
                </a:solidFill>
                <a:effectLst/>
                <a:latin typeface="+mn-lt"/>
                <a:ea typeface="+mn-ea"/>
                <a:cs typeface="+mn-cs"/>
              </a:rPr>
              <a:t>vs</a:t>
            </a:r>
            <a:r>
              <a:rPr lang="en-US" sz="1200" kern="1200" dirty="0" smtClean="0">
                <a:solidFill>
                  <a:schemeClr val="tx1"/>
                </a:solidFill>
                <a:effectLst/>
                <a:latin typeface="+mn-lt"/>
                <a:ea typeface="+mn-ea"/>
                <a:cs typeface="+mn-cs"/>
              </a:rPr>
              <a:t> macroevolution</a:t>
            </a:r>
          </a:p>
          <a:p>
            <a:pPr lvl="0"/>
            <a:r>
              <a:rPr lang="en-US" sz="1200" kern="1200" dirty="0" smtClean="0">
                <a:solidFill>
                  <a:schemeClr val="tx1"/>
                </a:solidFill>
                <a:effectLst/>
                <a:latin typeface="+mn-lt"/>
                <a:ea typeface="+mn-ea"/>
                <a:cs typeface="+mn-cs"/>
              </a:rPr>
              <a:t>Micro evolution – accumulation of changes in allele </a:t>
            </a:r>
            <a:r>
              <a:rPr lang="en-US" sz="1200" kern="1200" dirty="0" err="1" smtClean="0">
                <a:solidFill>
                  <a:schemeClr val="tx1"/>
                </a:solidFill>
                <a:effectLst/>
                <a:latin typeface="+mn-lt"/>
                <a:ea typeface="+mn-ea"/>
                <a:cs typeface="+mn-cs"/>
              </a:rPr>
              <a:t>frequences</a:t>
            </a:r>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macroevolution: adaptations at or above the species level, such as speciation or extinction</a:t>
            </a:r>
          </a:p>
          <a:p>
            <a:pPr lvl="0"/>
            <a:r>
              <a:rPr lang="en-US" sz="1200" kern="1200" dirty="0" smtClean="0">
                <a:solidFill>
                  <a:schemeClr val="tx1"/>
                </a:solidFill>
                <a:effectLst/>
                <a:latin typeface="+mn-lt"/>
                <a:ea typeface="+mn-ea"/>
                <a:cs typeface="+mn-cs"/>
              </a:rPr>
              <a:t>micro --&gt; macro</a:t>
            </a:r>
          </a:p>
          <a:p>
            <a:pPr lvl="0"/>
            <a:r>
              <a:rPr lang="en-US" sz="1200" kern="1200" dirty="0" smtClean="0">
                <a:solidFill>
                  <a:schemeClr val="tx1"/>
                </a:solidFill>
                <a:effectLst/>
                <a:latin typeface="+mn-lt"/>
                <a:ea typeface="+mn-ea"/>
                <a:cs typeface="+mn-cs"/>
              </a:rPr>
              <a:t>patterns: </a:t>
            </a:r>
            <a:r>
              <a:rPr lang="en-US" sz="1200" kern="1200" dirty="0" err="1" smtClean="0">
                <a:solidFill>
                  <a:schemeClr val="tx1"/>
                </a:solidFill>
                <a:effectLst/>
                <a:latin typeface="+mn-lt"/>
                <a:ea typeface="+mn-ea"/>
                <a:cs typeface="+mn-cs"/>
              </a:rPr>
              <a:t>statis</a:t>
            </a:r>
            <a:r>
              <a:rPr lang="en-US" sz="1200" kern="1200" dirty="0" smtClean="0">
                <a:solidFill>
                  <a:schemeClr val="tx1"/>
                </a:solidFill>
                <a:effectLst/>
                <a:latin typeface="+mn-lt"/>
                <a:ea typeface="+mn-ea"/>
                <a:cs typeface="+mn-cs"/>
              </a:rPr>
              <a:t>, character change, speciation, extinction</a:t>
            </a:r>
          </a:p>
          <a:p>
            <a:pPr lvl="0"/>
            <a:r>
              <a:rPr lang="en-US" sz="1200" kern="1200" dirty="0" smtClean="0">
                <a:solidFill>
                  <a:schemeClr val="tx1"/>
                </a:solidFill>
                <a:effectLst/>
                <a:latin typeface="+mn-lt"/>
                <a:ea typeface="+mn-ea"/>
                <a:cs typeface="+mn-cs"/>
              </a:rPr>
              <a:t># of mutations is proportional to the amount of time two species have been separate</a:t>
            </a:r>
          </a:p>
          <a:p>
            <a:pPr lvl="0"/>
            <a:r>
              <a:rPr lang="en-US" sz="1200" kern="1200" dirty="0" err="1" smtClean="0">
                <a:solidFill>
                  <a:schemeClr val="tx1"/>
                </a:solidFill>
                <a:effectLst/>
                <a:latin typeface="+mn-lt"/>
                <a:ea typeface="+mn-ea"/>
                <a:cs typeface="+mn-cs"/>
              </a:rPr>
              <a:t>mit</a:t>
            </a:r>
            <a:r>
              <a:rPr lang="en-US" sz="1200" kern="1200" dirty="0" smtClean="0">
                <a:solidFill>
                  <a:schemeClr val="tx1"/>
                </a:solidFill>
                <a:effectLst/>
                <a:latin typeface="+mn-lt"/>
                <a:ea typeface="+mn-ea"/>
                <a:cs typeface="+mn-cs"/>
              </a:rPr>
              <a:t> clock: 7 mutations = 150,000 years apart</a:t>
            </a:r>
          </a:p>
          <a:p>
            <a:pPr lvl="0"/>
            <a:r>
              <a:rPr lang="en-US" sz="1200" kern="1200" dirty="0" smtClean="0">
                <a:solidFill>
                  <a:schemeClr val="tx1"/>
                </a:solidFill>
                <a:effectLst/>
                <a:latin typeface="+mn-lt"/>
                <a:ea typeface="+mn-ea"/>
                <a:cs typeface="+mn-cs"/>
              </a:rPr>
              <a:t>mass extinction events are non-selective, but promote rapid evolution &amp; speciation in survivors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microevolutionary</a:t>
            </a:r>
            <a:r>
              <a:rPr lang="en-US" sz="1200" kern="1200" dirty="0" smtClean="0">
                <a:solidFill>
                  <a:schemeClr val="tx1"/>
                </a:solidFill>
                <a:effectLst/>
                <a:latin typeface="+mn-lt"/>
                <a:ea typeface="+mn-ea"/>
                <a:cs typeface="+mn-cs"/>
              </a:rPr>
              <a:t> processes determined how species look and function, but </a:t>
            </a:r>
            <a:r>
              <a:rPr lang="en-US" sz="1200" kern="1200" dirty="0" err="1" smtClean="0">
                <a:solidFill>
                  <a:schemeClr val="tx1"/>
                </a:solidFill>
                <a:effectLst/>
                <a:latin typeface="+mn-lt"/>
                <a:ea typeface="+mn-ea"/>
                <a:cs typeface="+mn-cs"/>
              </a:rPr>
              <a:t>macroevolutionary</a:t>
            </a:r>
            <a:r>
              <a:rPr lang="en-US" sz="1200" kern="1200" dirty="0" smtClean="0">
                <a:solidFill>
                  <a:schemeClr val="tx1"/>
                </a:solidFill>
                <a:effectLst/>
                <a:latin typeface="+mn-lt"/>
                <a:ea typeface="+mn-ea"/>
                <a:cs typeface="+mn-cs"/>
              </a:rPr>
              <a:t> processes determined which clades survived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unpredictable extraterrestrial and widespread terrestrial processes cause differential survival of lineages (lineage sorting)</a:t>
            </a:r>
          </a:p>
          <a:p>
            <a:pPr lvl="0"/>
            <a:r>
              <a:rPr lang="en-US" sz="1200" kern="1200" dirty="0" smtClean="0">
                <a:solidFill>
                  <a:schemeClr val="tx1"/>
                </a:solidFill>
                <a:effectLst/>
                <a:latin typeface="+mn-lt"/>
                <a:ea typeface="+mn-ea"/>
                <a:cs typeface="+mn-cs"/>
              </a:rPr>
              <a:t>current rate of extinction is 100-1000x background rate due to humans/global warming</a:t>
            </a:r>
          </a:p>
          <a:p>
            <a:pPr lvl="1"/>
            <a:r>
              <a:rPr lang="en-US" sz="1200" kern="1200" dirty="0" smtClean="0">
                <a:solidFill>
                  <a:schemeClr val="tx1"/>
                </a:solidFill>
                <a:effectLst/>
                <a:latin typeface="+mn-lt"/>
                <a:ea typeface="+mn-ea"/>
                <a:cs typeface="+mn-cs"/>
              </a:rPr>
              <a:t>possible causes: short-term harsh conditions such as bolide impact, volcanism, plate tectonics &amp; climate change changing sea levels</a:t>
            </a:r>
          </a:p>
          <a:p>
            <a:pPr lvl="0"/>
            <a:r>
              <a:rPr lang="en-US" sz="1200" kern="1200" dirty="0" smtClean="0">
                <a:solidFill>
                  <a:schemeClr val="tx1"/>
                </a:solidFill>
                <a:effectLst/>
                <a:latin typeface="+mn-lt"/>
                <a:ea typeface="+mn-ea"/>
                <a:cs typeface="+mn-cs"/>
              </a:rPr>
              <a:t>End-Cretaceous Extinction</a:t>
            </a:r>
          </a:p>
          <a:p>
            <a:pPr lvl="1"/>
            <a:r>
              <a:rPr lang="en-US" sz="1200" kern="1200" dirty="0" smtClean="0">
                <a:solidFill>
                  <a:schemeClr val="tx1"/>
                </a:solidFill>
                <a:effectLst/>
                <a:latin typeface="+mn-lt"/>
                <a:ea typeface="+mn-ea"/>
                <a:cs typeface="+mn-cs"/>
              </a:rPr>
              <a:t>Evidence</a:t>
            </a:r>
          </a:p>
          <a:p>
            <a:pPr lvl="2"/>
            <a:r>
              <a:rPr lang="en-US" sz="1200" kern="1200" dirty="0" smtClean="0">
                <a:solidFill>
                  <a:schemeClr val="tx1"/>
                </a:solidFill>
                <a:effectLst/>
                <a:latin typeface="+mn-lt"/>
                <a:ea typeface="+mn-ea"/>
                <a:cs typeface="+mn-cs"/>
              </a:rPr>
              <a:t>worldwide iridium layer at K-P (Cretaceous-</a:t>
            </a:r>
            <a:r>
              <a:rPr lang="en-US" sz="1200" kern="1200" dirty="0" err="1" smtClean="0">
                <a:solidFill>
                  <a:schemeClr val="tx1"/>
                </a:solidFill>
                <a:effectLst/>
                <a:latin typeface="+mn-lt"/>
                <a:ea typeface="+mn-ea"/>
                <a:cs typeface="+mn-cs"/>
              </a:rPr>
              <a:t>Paleogene</a:t>
            </a:r>
            <a:r>
              <a:rPr lang="en-US" sz="1200" kern="1200" dirty="0" smtClean="0">
                <a:solidFill>
                  <a:schemeClr val="tx1"/>
                </a:solidFill>
                <a:effectLst/>
                <a:latin typeface="+mn-lt"/>
                <a:ea typeface="+mn-ea"/>
                <a:cs typeface="+mn-cs"/>
              </a:rPr>
              <a:t>) boundary</a:t>
            </a:r>
          </a:p>
          <a:p>
            <a:pPr lvl="2"/>
            <a:r>
              <a:rPr lang="en-US" sz="1200" kern="1200" dirty="0" smtClean="0">
                <a:solidFill>
                  <a:schemeClr val="tx1"/>
                </a:solidFill>
                <a:effectLst/>
                <a:latin typeface="+mn-lt"/>
                <a:ea typeface="+mn-ea"/>
                <a:cs typeface="+mn-cs"/>
              </a:rPr>
              <a:t>shocked quartz (shock waves altering sand) &amp; </a:t>
            </a:r>
            <a:r>
              <a:rPr lang="en-US" sz="1200" kern="1200" dirty="0" err="1" smtClean="0">
                <a:solidFill>
                  <a:schemeClr val="tx1"/>
                </a:solidFill>
                <a:effectLst/>
                <a:latin typeface="+mn-lt"/>
                <a:ea typeface="+mn-ea"/>
                <a:cs typeface="+mn-cs"/>
              </a:rPr>
              <a:t>microtektites</a:t>
            </a:r>
            <a:r>
              <a:rPr lang="en-US" sz="1200" kern="1200" dirty="0" smtClean="0">
                <a:solidFill>
                  <a:schemeClr val="tx1"/>
                </a:solidFill>
                <a:effectLst/>
                <a:latin typeface="+mn-lt"/>
                <a:ea typeface="+mn-ea"/>
                <a:cs typeface="+mn-cs"/>
              </a:rPr>
              <a:t> (melted minerals) found in Haiti at 65 </a:t>
            </a:r>
            <a:r>
              <a:rPr lang="en-US" sz="1200" kern="1200" dirty="0" err="1" smtClean="0">
                <a:solidFill>
                  <a:schemeClr val="tx1"/>
                </a:solidFill>
                <a:effectLst/>
                <a:latin typeface="+mn-lt"/>
                <a:ea typeface="+mn-ea"/>
                <a:cs typeface="+mn-cs"/>
              </a:rPr>
              <a:t>mya</a:t>
            </a:r>
            <a:r>
              <a:rPr lang="en-US" sz="1200" kern="1200" dirty="0" smtClean="0">
                <a:solidFill>
                  <a:schemeClr val="tx1"/>
                </a:solidFill>
                <a:effectLst/>
                <a:latin typeface="+mn-lt"/>
                <a:ea typeface="+mn-ea"/>
                <a:cs typeface="+mn-cs"/>
              </a:rPr>
              <a:t> rock layer</a:t>
            </a:r>
          </a:p>
          <a:p>
            <a:pPr lvl="2"/>
            <a:r>
              <a:rPr lang="en-US" sz="1200" kern="1200" dirty="0" smtClean="0">
                <a:solidFill>
                  <a:schemeClr val="tx1"/>
                </a:solidFill>
                <a:effectLst/>
                <a:latin typeface="+mn-lt"/>
                <a:ea typeface="+mn-ea"/>
                <a:cs typeface="+mn-cs"/>
              </a:rPr>
              <a:t>Yucatan peninsula crater (10km across)</a:t>
            </a:r>
          </a:p>
          <a:p>
            <a:pPr lvl="1"/>
            <a:r>
              <a:rPr lang="en-US" sz="1200" kern="1200" dirty="0" smtClean="0">
                <a:solidFill>
                  <a:schemeClr val="tx1"/>
                </a:solidFill>
                <a:effectLst/>
                <a:latin typeface="+mn-lt"/>
                <a:ea typeface="+mn-ea"/>
                <a:cs typeface="+mn-cs"/>
              </a:rPr>
              <a:t>Effect: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acid rain from sulfur release, tsunami disrupting ocean sediments, ash blocking out Sun  lead to global cooling &amp; productivity decrease</a:t>
            </a:r>
          </a:p>
          <a:p>
            <a:pPr lvl="2"/>
            <a:r>
              <a:rPr lang="en-US" sz="1200" kern="1200" dirty="0" smtClean="0">
                <a:solidFill>
                  <a:schemeClr val="tx1"/>
                </a:solidFill>
                <a:effectLst/>
                <a:latin typeface="+mn-lt"/>
                <a:ea typeface="+mn-ea"/>
                <a:cs typeface="+mn-cs"/>
              </a:rPr>
              <a:t>survival of organisms capable of long periods of inactivity (hibernation) → mammals!</a:t>
            </a:r>
          </a:p>
          <a:p>
            <a:pPr lvl="0"/>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0D61F8-93F8-40E0-994B-5AB3A8F174BC}" type="slidenum">
              <a:rPr lang="en-US" smtClean="0"/>
              <a:t>30</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emphasize that this is a very short time (year analogy)</a:t>
            </a:r>
          </a:p>
        </p:txBody>
      </p:sp>
      <p:sp>
        <p:nvSpPr>
          <p:cNvPr id="4" name="Slide Number Placeholder 3"/>
          <p:cNvSpPr>
            <a:spLocks noGrp="1"/>
          </p:cNvSpPr>
          <p:nvPr>
            <p:ph type="sldNum" sz="quarter" idx="10"/>
          </p:nvPr>
        </p:nvSpPr>
        <p:spPr/>
        <p:txBody>
          <a:bodyPr/>
          <a:lstStyle/>
          <a:p>
            <a:fld id="{FD0D61F8-93F8-40E0-994B-5AB3A8F174BC}" type="slidenum">
              <a:rPr lang="en-US" smtClean="0"/>
              <a:t>31</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Points to make:</a:t>
            </a:r>
          </a:p>
          <a:p>
            <a:pPr lvl="0"/>
            <a:r>
              <a:rPr lang="en-US" sz="1200" kern="1200" dirty="0" smtClean="0">
                <a:solidFill>
                  <a:schemeClr val="tx1"/>
                </a:solidFill>
                <a:effectLst/>
                <a:latin typeface="+mn-lt"/>
                <a:ea typeface="+mn-ea"/>
                <a:cs typeface="+mn-cs"/>
              </a:rPr>
              <a:t> - what was the LCA of</a:t>
            </a:r>
            <a:r>
              <a:rPr lang="en-US" sz="1200" kern="1200" baseline="0" dirty="0" smtClean="0">
                <a:solidFill>
                  <a:schemeClr val="tx1"/>
                </a:solidFill>
                <a:effectLst/>
                <a:latin typeface="+mn-lt"/>
                <a:ea typeface="+mn-ea"/>
                <a:cs typeface="+mn-cs"/>
              </a:rPr>
              <a:t> these classes (node)?</a:t>
            </a:r>
          </a:p>
          <a:p>
            <a:pPr lvl="0"/>
            <a:r>
              <a:rPr lang="en-US" sz="1200" kern="1200" baseline="0" dirty="0" smtClean="0">
                <a:solidFill>
                  <a:schemeClr val="tx1"/>
                </a:solidFill>
                <a:effectLst/>
                <a:latin typeface="+mn-lt"/>
                <a:ea typeface="+mn-ea"/>
                <a:cs typeface="+mn-cs"/>
              </a:rPr>
              <a:t> - nodes are speciation events</a:t>
            </a:r>
          </a:p>
          <a:p>
            <a:pPr lvl="0"/>
            <a:r>
              <a:rPr lang="en-US" sz="1200" kern="1200" baseline="0" dirty="0" smtClean="0">
                <a:solidFill>
                  <a:schemeClr val="tx1"/>
                </a:solidFill>
                <a:effectLst/>
                <a:latin typeface="+mn-lt"/>
                <a:ea typeface="+mn-ea"/>
                <a:cs typeface="+mn-cs"/>
              </a:rPr>
              <a:t> - NOT parent and child, but instead series of variants</a:t>
            </a:r>
          </a:p>
          <a:p>
            <a:pPr lvl="0"/>
            <a:r>
              <a:rPr lang="en-US" sz="1200" kern="1200" baseline="0" dirty="0" smtClean="0">
                <a:solidFill>
                  <a:schemeClr val="tx1"/>
                </a:solidFill>
                <a:effectLst/>
                <a:latin typeface="+mn-lt"/>
                <a:ea typeface="+mn-ea"/>
                <a:cs typeface="+mn-cs"/>
              </a:rPr>
              <a:t> - may look like either species, some intermediate, or neither</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what</a:t>
            </a:r>
            <a:r>
              <a:rPr lang="en-US" sz="1200" b="1" kern="1200" baseline="0" dirty="0" smtClean="0">
                <a:solidFill>
                  <a:schemeClr val="tx1"/>
                </a:solidFill>
                <a:effectLst/>
                <a:latin typeface="+mn-lt"/>
                <a:ea typeface="+mn-ea"/>
                <a:cs typeface="+mn-cs"/>
              </a:rPr>
              <a:t> characteristics do you think an animal would have?</a:t>
            </a:r>
            <a:endParaRPr lang="en-US" sz="1200" b="1"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Characteristics: </a:t>
            </a:r>
            <a:r>
              <a:rPr lang="en-US" sz="1200" kern="1200" dirty="0" err="1" smtClean="0">
                <a:solidFill>
                  <a:schemeClr val="tx1"/>
                </a:solidFill>
                <a:effectLst/>
                <a:latin typeface="+mn-lt"/>
                <a:ea typeface="+mn-ea"/>
                <a:cs typeface="+mn-cs"/>
              </a:rPr>
              <a:t>multicellularity</a:t>
            </a:r>
            <a:r>
              <a:rPr lang="en-US" sz="1200" kern="1200" dirty="0" smtClean="0">
                <a:solidFill>
                  <a:schemeClr val="tx1"/>
                </a:solidFill>
                <a:effectLst/>
                <a:latin typeface="+mn-lt"/>
                <a:ea typeface="+mn-ea"/>
                <a:cs typeface="+mn-cs"/>
              </a:rPr>
              <a:t>, heterotrophy (organic</a:t>
            </a:r>
            <a:r>
              <a:rPr lang="en-US" sz="1200" kern="1200" baseline="0" dirty="0" smtClean="0">
                <a:solidFill>
                  <a:schemeClr val="tx1"/>
                </a:solidFill>
                <a:effectLst/>
                <a:latin typeface="+mn-lt"/>
                <a:ea typeface="+mn-ea"/>
                <a:cs typeface="+mn-cs"/>
              </a:rPr>
              <a:t> carbon &amp; nitrogen), motility, </a:t>
            </a:r>
            <a:r>
              <a:rPr lang="en-US" sz="1200" kern="1200" dirty="0" smtClean="0">
                <a:solidFill>
                  <a:schemeClr val="tx1"/>
                </a:solidFill>
                <a:effectLst/>
                <a:latin typeface="+mn-lt"/>
                <a:ea typeface="+mn-ea"/>
                <a:cs typeface="+mn-cs"/>
              </a:rPr>
              <a:t>collagen-based extracellular matrix, early sequestration of </a:t>
            </a:r>
            <a:r>
              <a:rPr lang="en-US" sz="1200" kern="1200" dirty="0" err="1" smtClean="0">
                <a:solidFill>
                  <a:schemeClr val="tx1"/>
                </a:solidFill>
                <a:effectLst/>
                <a:latin typeface="+mn-lt"/>
                <a:ea typeface="+mn-ea"/>
                <a:cs typeface="+mn-cs"/>
              </a:rPr>
              <a:t>germline</a:t>
            </a:r>
            <a:r>
              <a:rPr lang="en-US" sz="1200" kern="1200" dirty="0" smtClean="0">
                <a:solidFill>
                  <a:schemeClr val="tx1"/>
                </a:solidFill>
                <a:effectLst/>
                <a:latin typeface="+mn-lt"/>
                <a:ea typeface="+mn-ea"/>
                <a:cs typeface="+mn-cs"/>
              </a:rPr>
              <a:t> cells, </a:t>
            </a:r>
            <a:r>
              <a:rPr lang="en-US" sz="1200" kern="1200" dirty="0" err="1" smtClean="0">
                <a:solidFill>
                  <a:schemeClr val="tx1"/>
                </a:solidFill>
                <a:effectLst/>
                <a:latin typeface="+mn-lt"/>
                <a:ea typeface="+mn-ea"/>
                <a:cs typeface="+mn-cs"/>
              </a:rPr>
              <a:t>Hox</a:t>
            </a:r>
            <a:r>
              <a:rPr lang="en-US" sz="1200" kern="1200" dirty="0" smtClean="0">
                <a:solidFill>
                  <a:schemeClr val="tx1"/>
                </a:solidFill>
                <a:effectLst/>
                <a:latin typeface="+mn-lt"/>
                <a:ea typeface="+mn-ea"/>
                <a:cs typeface="+mn-cs"/>
              </a:rPr>
              <a:t> genes</a:t>
            </a:r>
          </a:p>
          <a:p>
            <a:pPr lvl="2"/>
            <a:r>
              <a:rPr lang="en-US" sz="1200" kern="1200" dirty="0" smtClean="0">
                <a:solidFill>
                  <a:schemeClr val="tx1"/>
                </a:solidFill>
                <a:effectLst/>
                <a:latin typeface="+mn-lt"/>
                <a:ea typeface="+mn-ea"/>
                <a:cs typeface="+mn-cs"/>
              </a:rPr>
              <a:t>no communication between somatic &amp; </a:t>
            </a:r>
            <a:r>
              <a:rPr lang="en-US" sz="1200" kern="1200" dirty="0" err="1" smtClean="0">
                <a:solidFill>
                  <a:schemeClr val="tx1"/>
                </a:solidFill>
                <a:effectLst/>
                <a:latin typeface="+mn-lt"/>
                <a:ea typeface="+mn-ea"/>
                <a:cs typeface="+mn-cs"/>
              </a:rPr>
              <a:t>gametic</a:t>
            </a:r>
            <a:r>
              <a:rPr lang="en-US" sz="1200" kern="1200" dirty="0" smtClean="0">
                <a:solidFill>
                  <a:schemeClr val="tx1"/>
                </a:solidFill>
                <a:effectLst/>
                <a:latin typeface="+mn-lt"/>
                <a:ea typeface="+mn-ea"/>
                <a:cs typeface="+mn-cs"/>
              </a:rPr>
              <a:t> cell lines (no Lamarckian evolution)</a:t>
            </a:r>
          </a:p>
          <a:p>
            <a:pPr lvl="2"/>
            <a:endParaRPr lang="en-US" sz="1200" kern="1200" dirty="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Molecular Clocks</a:t>
            </a:r>
          </a:p>
          <a:p>
            <a:pPr lvl="1"/>
            <a:r>
              <a:rPr lang="en-US" sz="1200" kern="1200" dirty="0" smtClean="0">
                <a:solidFill>
                  <a:schemeClr val="tx1"/>
                </a:solidFill>
                <a:effectLst/>
                <a:latin typeface="+mn-lt"/>
                <a:ea typeface="+mn-ea"/>
                <a:cs typeface="+mn-cs"/>
              </a:rPr>
              <a:t>assumption that if the rate of mutation in a gene is constant, the number of diffs between homologous nucleotide and amino acid sequences in two organisms should be proportional to the time of their phylogenetic divergence</a:t>
            </a:r>
          </a:p>
          <a:p>
            <a:pPr lvl="1"/>
            <a:r>
              <a:rPr lang="en-US" sz="1200" kern="1200" dirty="0" smtClean="0">
                <a:solidFill>
                  <a:schemeClr val="tx1"/>
                </a:solidFill>
                <a:effectLst/>
                <a:latin typeface="+mn-lt"/>
                <a:ea typeface="+mn-ea"/>
                <a:cs typeface="+mn-cs"/>
              </a:rPr>
              <a:t>what factors can affect the rate of species divergence?</a:t>
            </a:r>
          </a:p>
          <a:p>
            <a:pPr lvl="1"/>
            <a:r>
              <a:rPr lang="en-US" sz="1200" kern="1200" dirty="0" smtClean="0">
                <a:solidFill>
                  <a:schemeClr val="tx1"/>
                </a:solidFill>
                <a:effectLst/>
                <a:latin typeface="+mn-lt"/>
                <a:ea typeface="+mn-ea"/>
                <a:cs typeface="+mn-cs"/>
              </a:rPr>
              <a:t>evolutionary rate speeds up with smaller populations and slows with larger populations</a:t>
            </a:r>
          </a:p>
          <a:p>
            <a:pPr lvl="1"/>
            <a:r>
              <a:rPr lang="en-US" sz="1200" kern="1200" dirty="0" smtClean="0">
                <a:solidFill>
                  <a:schemeClr val="tx1"/>
                </a:solidFill>
                <a:effectLst/>
                <a:latin typeface="+mn-lt"/>
                <a:ea typeface="+mn-ea"/>
                <a:cs typeface="+mn-cs"/>
              </a:rPr>
              <a:t>fast metabolism → lots of free radicals → higher mutation rate</a:t>
            </a:r>
          </a:p>
          <a:p>
            <a:pPr lvl="1"/>
            <a:r>
              <a:rPr lang="en-US" sz="1200" kern="1200" dirty="0" smtClean="0">
                <a:solidFill>
                  <a:schemeClr val="tx1"/>
                </a:solidFill>
                <a:effectLst/>
                <a:latin typeface="+mn-lt"/>
                <a:ea typeface="+mn-ea"/>
                <a:cs typeface="+mn-cs"/>
              </a:rPr>
              <a:t>can use biomarker data to constrain nodes of constructed tree</a:t>
            </a:r>
          </a:p>
          <a:p>
            <a:pPr lvl="2"/>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0D61F8-93F8-40E0-994B-5AB3A8F174BC}" type="slidenum">
              <a:rPr lang="en-US" smtClean="0"/>
              <a:t>32</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0D61F8-93F8-40E0-994B-5AB3A8F174BC}" type="slidenum">
              <a:rPr lang="en-US" smtClean="0"/>
              <a:t>33</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beltway </a:t>
            </a:r>
            <a:r>
              <a:rPr lang="en-US" sz="1200" kern="1200" dirty="0" smtClean="0">
                <a:solidFill>
                  <a:schemeClr val="tx1"/>
                </a:solidFill>
                <a:effectLst/>
                <a:latin typeface="+mn-lt"/>
                <a:ea typeface="+mn-ea"/>
                <a:cs typeface="+mn-cs"/>
              </a:rPr>
              <a:t>squirrels:</a:t>
            </a:r>
          </a:p>
          <a:p>
            <a:pPr lvl="0"/>
            <a:r>
              <a:rPr lang="en-US" sz="1200" kern="1200" dirty="0" smtClean="0">
                <a:solidFill>
                  <a:schemeClr val="tx1"/>
                </a:solidFill>
                <a:effectLst/>
                <a:latin typeface="+mn-lt"/>
                <a:ea typeface="+mn-ea"/>
                <a:cs typeface="+mn-cs"/>
              </a:rPr>
              <a:t> - two populations split by </a:t>
            </a:r>
            <a:r>
              <a:rPr lang="en-US" sz="1200" kern="1200" dirty="0" err="1" smtClean="0">
                <a:solidFill>
                  <a:schemeClr val="tx1"/>
                </a:solidFill>
                <a:effectLst/>
                <a:latin typeface="+mn-lt"/>
                <a:ea typeface="+mn-ea"/>
                <a:cs typeface="+mn-cs"/>
              </a:rPr>
              <a:t>uncrossable</a:t>
            </a:r>
            <a:r>
              <a:rPr lang="en-US" sz="1200" kern="1200" dirty="0" smtClean="0">
                <a:solidFill>
                  <a:schemeClr val="tx1"/>
                </a:solidFill>
                <a:effectLst/>
                <a:latin typeface="+mn-lt"/>
                <a:ea typeface="+mn-ea"/>
                <a:cs typeface="+mn-cs"/>
              </a:rPr>
              <a:t> barrier --&gt; see rift valley later</a:t>
            </a:r>
          </a:p>
          <a:p>
            <a:pPr lvl="0"/>
            <a:r>
              <a:rPr lang="en-US" sz="1200" kern="1200" dirty="0" smtClean="0">
                <a:solidFill>
                  <a:schemeClr val="tx1"/>
                </a:solidFill>
                <a:effectLst/>
                <a:latin typeface="+mn-lt"/>
                <a:ea typeface="+mn-ea"/>
                <a:cs typeface="+mn-cs"/>
              </a:rPr>
              <a:t> - ecological conditions are different, so populations diverge (different selective pressures &amp; random events)</a:t>
            </a:r>
          </a:p>
          <a:p>
            <a:pPr lvl="0"/>
            <a:r>
              <a:rPr lang="en-US" sz="1200" kern="1200" dirty="0" smtClean="0">
                <a:solidFill>
                  <a:schemeClr val="tx1"/>
                </a:solidFill>
                <a:effectLst/>
                <a:latin typeface="+mn-lt"/>
                <a:ea typeface="+mn-ea"/>
                <a:cs typeface="+mn-cs"/>
              </a:rPr>
              <a:t>	Morphology, food preferences, and courtship displays change over the course of many generations of natural selection</a:t>
            </a:r>
          </a:p>
          <a:p>
            <a:pPr lvl="0"/>
            <a:r>
              <a:rPr lang="en-US" sz="1200" kern="1200" dirty="0" smtClean="0">
                <a:solidFill>
                  <a:schemeClr val="tx1"/>
                </a:solidFill>
                <a:effectLst/>
                <a:latin typeface="+mn-lt"/>
                <a:ea typeface="+mn-ea"/>
                <a:cs typeface="+mn-cs"/>
              </a:rPr>
              <a:t> - we all move to a moon base with NG (get graphic)</a:t>
            </a:r>
          </a:p>
          <a:p>
            <a:pPr marL="228600" lvl="0" indent="-228600">
              <a:buAutoNum type="arabicPeriod"/>
            </a:pPr>
            <a:r>
              <a:rPr lang="en-US" sz="1200" kern="1200" dirty="0" smtClean="0">
                <a:solidFill>
                  <a:schemeClr val="tx1"/>
                </a:solidFill>
                <a:effectLst/>
                <a:latin typeface="+mn-lt"/>
                <a:ea typeface="+mn-ea"/>
                <a:cs typeface="+mn-cs"/>
              </a:rPr>
              <a:t>barrier to mating: geographic isolation or reduction of gene flow (dis/associative mating)</a:t>
            </a:r>
          </a:p>
          <a:p>
            <a:pPr marL="228600" lvl="0" indent="-228600">
              <a:buAutoNum type="arabicPeriod"/>
            </a:pPr>
            <a:r>
              <a:rPr lang="en-US" sz="1200" kern="1200" dirty="0" smtClean="0">
                <a:solidFill>
                  <a:schemeClr val="tx1"/>
                </a:solidFill>
                <a:effectLst/>
                <a:latin typeface="+mn-lt"/>
                <a:ea typeface="+mn-ea"/>
                <a:cs typeface="+mn-cs"/>
              </a:rPr>
              <a:t>reproductive isolation: different practices develop or offspring are </a:t>
            </a:r>
            <a:r>
              <a:rPr lang="en-US" sz="1200" kern="1200" dirty="0" err="1" smtClean="0">
                <a:solidFill>
                  <a:schemeClr val="tx1"/>
                </a:solidFill>
                <a:effectLst/>
                <a:latin typeface="+mn-lt"/>
                <a:ea typeface="+mn-ea"/>
                <a:cs typeface="+mn-cs"/>
              </a:rPr>
              <a:t>inviable</a:t>
            </a:r>
            <a:r>
              <a:rPr lang="en-US" sz="1200" kern="1200" dirty="0" smtClean="0">
                <a:solidFill>
                  <a:schemeClr val="tx1"/>
                </a:solidFill>
                <a:effectLst/>
                <a:latin typeface="+mn-lt"/>
                <a:ea typeface="+mn-ea"/>
                <a:cs typeface="+mn-cs"/>
              </a:rPr>
              <a:t>/sterile</a:t>
            </a:r>
          </a:p>
          <a:p>
            <a:pPr marL="0" lvl="0" indent="0">
              <a:buNone/>
            </a:pPr>
            <a:r>
              <a:rPr lang="en-US" sz="1200" kern="1200" dirty="0" smtClean="0">
                <a:solidFill>
                  <a:schemeClr val="tx1"/>
                </a:solidFill>
                <a:effectLst/>
                <a:latin typeface="+mn-lt"/>
                <a:ea typeface="+mn-ea"/>
                <a:cs typeface="+mn-cs"/>
              </a:rPr>
              <a:t>competitive exclusion - no two species can occupy the same ecological niche --&gt; extinction</a:t>
            </a:r>
          </a:p>
          <a:p>
            <a:pPr marL="0" lvl="0" indent="0">
              <a:buNone/>
            </a:pPr>
            <a:r>
              <a:rPr lang="en-US" sz="1200" kern="1200" dirty="0" smtClean="0">
                <a:solidFill>
                  <a:schemeClr val="tx1"/>
                </a:solidFill>
                <a:effectLst/>
                <a:latin typeface="+mn-lt"/>
                <a:ea typeface="+mn-ea"/>
                <a:cs typeface="+mn-cs"/>
              </a:rPr>
              <a:t>co-evolution - evolutionary arms race (octopus that eats man of war)co-operation - bacteria &amp; human gut</a:t>
            </a:r>
          </a:p>
          <a:p>
            <a:pPr marL="0" lvl="0" indent="0">
              <a:buNone/>
            </a:pPr>
            <a:r>
              <a:rPr lang="en-US" sz="1200" kern="1200" dirty="0" smtClean="0">
                <a:solidFill>
                  <a:schemeClr val="tx1"/>
                </a:solidFill>
                <a:effectLst/>
                <a:latin typeface="+mn-lt"/>
                <a:ea typeface="+mn-ea"/>
                <a:cs typeface="+mn-cs"/>
              </a:rPr>
              <a:t>types of speciation --&gt; get wiki graphics</a:t>
            </a:r>
          </a:p>
          <a:p>
            <a:pPr marL="0" lvl="0" indent="0">
              <a:buNone/>
            </a:pPr>
            <a:endParaRPr lang="en-US" sz="1200" kern="1200" dirty="0" smtClean="0">
              <a:solidFill>
                <a:schemeClr val="tx1"/>
              </a:solidFill>
              <a:effectLst/>
              <a:latin typeface="+mn-lt"/>
              <a:ea typeface="+mn-ea"/>
              <a:cs typeface="+mn-cs"/>
            </a:endParaRPr>
          </a:p>
          <a:p>
            <a:pPr marL="0" lvl="0" indent="0">
              <a:buNone/>
            </a:pPr>
            <a:r>
              <a:rPr lang="en-US" sz="1200" kern="1200" dirty="0" smtClean="0">
                <a:solidFill>
                  <a:schemeClr val="tx1"/>
                </a:solidFill>
                <a:effectLst/>
                <a:latin typeface="+mn-lt"/>
                <a:ea typeface="+mn-ea"/>
                <a:cs typeface="+mn-cs"/>
              </a:rPr>
              <a:t>mechanisms: how do species diverge &amp; go extinct?</a:t>
            </a:r>
          </a:p>
          <a:p>
            <a:pPr marL="0" lvl="0" indent="0">
              <a:buNone/>
            </a:pPr>
            <a:r>
              <a:rPr lang="en-US" sz="1200" kern="1200" dirty="0" smtClean="0">
                <a:solidFill>
                  <a:schemeClr val="tx1"/>
                </a:solidFill>
                <a:effectLst/>
                <a:latin typeface="+mn-lt"/>
                <a:ea typeface="+mn-ea"/>
                <a:cs typeface="+mn-cs"/>
              </a:rPr>
              <a:t>what defines the point at which 2 populations can no longer reproduce? (dogs &amp; wolves)</a:t>
            </a:r>
          </a:p>
          <a:p>
            <a:pPr marL="0" lvl="0" indent="0">
              <a:buNone/>
            </a:pPr>
            <a:r>
              <a:rPr lang="en-US" sz="1200" kern="1200" dirty="0" smtClean="0">
                <a:solidFill>
                  <a:schemeClr val="tx1"/>
                </a:solidFill>
                <a:effectLst/>
                <a:latin typeface="+mn-lt"/>
                <a:ea typeface="+mn-ea"/>
                <a:cs typeface="+mn-cs"/>
              </a:rPr>
              <a:t>differentiate speciation &amp; variation within species (moths)</a:t>
            </a:r>
          </a:p>
          <a:p>
            <a:pPr marL="0" lvl="0" indent="0">
              <a:buNone/>
            </a:pPr>
            <a:r>
              <a:rPr lang="en-US" sz="1200" kern="1200" dirty="0" smtClean="0">
                <a:solidFill>
                  <a:schemeClr val="tx1"/>
                </a:solidFill>
                <a:effectLst/>
                <a:latin typeface="+mn-lt"/>
                <a:ea typeface="+mn-ea"/>
                <a:cs typeface="+mn-cs"/>
              </a:rPr>
              <a:t>revisit red queen hypothesis</a:t>
            </a:r>
          </a:p>
          <a:p>
            <a:pPr marL="0" lvl="0" indent="0">
              <a:buNone/>
            </a:pPr>
            <a:r>
              <a:rPr lang="en-US" sz="1200" kern="1200" dirty="0" smtClean="0">
                <a:solidFill>
                  <a:schemeClr val="tx1"/>
                </a:solidFill>
                <a:effectLst/>
                <a:latin typeface="+mn-lt"/>
                <a:ea typeface="+mn-ea"/>
                <a:cs typeface="+mn-cs"/>
              </a:rPr>
              <a:t>	sexual selection - works on both members of the species if monogamous (inferior females can only mate with inferior males, so offspring are less likely to survive/mate)</a:t>
            </a:r>
          </a:p>
        </p:txBody>
      </p:sp>
      <p:sp>
        <p:nvSpPr>
          <p:cNvPr id="4" name="Slide Number Placeholder 3"/>
          <p:cNvSpPr>
            <a:spLocks noGrp="1"/>
          </p:cNvSpPr>
          <p:nvPr>
            <p:ph type="sldNum" sz="quarter" idx="10"/>
          </p:nvPr>
        </p:nvSpPr>
        <p:spPr/>
        <p:txBody>
          <a:bodyPr/>
          <a:lstStyle/>
          <a:p>
            <a:fld id="{FD0D61F8-93F8-40E0-994B-5AB3A8F174BC}" type="slidenum">
              <a:rPr lang="en-US" smtClean="0"/>
              <a:t>34</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Body Plan</a:t>
            </a:r>
          </a:p>
          <a:p>
            <a:pPr lvl="1"/>
            <a:r>
              <a:rPr lang="en-US" sz="1200" kern="1200" dirty="0" smtClean="0">
                <a:solidFill>
                  <a:schemeClr val="tx1"/>
                </a:solidFill>
                <a:effectLst/>
                <a:latin typeface="+mn-lt"/>
                <a:ea typeface="+mn-ea"/>
                <a:cs typeface="+mn-cs"/>
              </a:rPr>
              <a:t>number of tissue layers found in embryos</a:t>
            </a:r>
          </a:p>
          <a:p>
            <a:pPr lvl="1"/>
            <a:r>
              <a:rPr lang="en-US" sz="1200" kern="1200" dirty="0" smtClean="0">
                <a:solidFill>
                  <a:schemeClr val="tx1"/>
                </a:solidFill>
                <a:effectLst/>
                <a:latin typeface="+mn-lt"/>
                <a:ea typeface="+mn-ea"/>
                <a:cs typeface="+mn-cs"/>
              </a:rPr>
              <a:t>type of body symmetry and degree of cephalization</a:t>
            </a:r>
          </a:p>
          <a:p>
            <a:pPr lvl="1"/>
            <a:r>
              <a:rPr lang="en-US" sz="1200" kern="1200" dirty="0" smtClean="0">
                <a:solidFill>
                  <a:schemeClr val="tx1"/>
                </a:solidFill>
                <a:effectLst/>
                <a:latin typeface="+mn-lt"/>
                <a:ea typeface="+mn-ea"/>
                <a:cs typeface="+mn-cs"/>
              </a:rPr>
              <a:t>presence or absence of a </a:t>
            </a:r>
            <a:r>
              <a:rPr lang="en-US" sz="1200" kern="1200" dirty="0" err="1" smtClean="0">
                <a:solidFill>
                  <a:schemeClr val="tx1"/>
                </a:solidFill>
                <a:effectLst/>
                <a:latin typeface="+mn-lt"/>
                <a:ea typeface="+mn-ea"/>
                <a:cs typeface="+mn-cs"/>
              </a:rPr>
              <a:t>fliud</a:t>
            </a:r>
            <a:r>
              <a:rPr lang="en-US" sz="1200" kern="1200" dirty="0" smtClean="0">
                <a:solidFill>
                  <a:schemeClr val="tx1"/>
                </a:solidFill>
                <a:effectLst/>
                <a:latin typeface="+mn-lt"/>
                <a:ea typeface="+mn-ea"/>
                <a:cs typeface="+mn-cs"/>
              </a:rPr>
              <a:t>-filled body cavity</a:t>
            </a:r>
          </a:p>
          <a:p>
            <a:pPr lvl="1"/>
            <a:r>
              <a:rPr lang="en-US" sz="1200" kern="1200" dirty="0" smtClean="0">
                <a:solidFill>
                  <a:schemeClr val="tx1"/>
                </a:solidFill>
                <a:effectLst/>
                <a:latin typeface="+mn-lt"/>
                <a:ea typeface="+mn-ea"/>
                <a:cs typeface="+mn-cs"/>
              </a:rPr>
              <a:t>way in which earliest events of embryotic development proceed</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Biogenetic Law</a:t>
            </a:r>
          </a:p>
          <a:p>
            <a:pPr lvl="1"/>
            <a:r>
              <a:rPr lang="en-US" sz="1200" kern="1200" dirty="0" smtClean="0">
                <a:solidFill>
                  <a:schemeClr val="tx1"/>
                </a:solidFill>
                <a:effectLst/>
                <a:latin typeface="+mn-lt"/>
                <a:ea typeface="+mn-ea"/>
                <a:cs typeface="+mn-cs"/>
              </a:rPr>
              <a:t>ontogeny recapitulates phylogeny</a:t>
            </a:r>
          </a:p>
          <a:p>
            <a:pPr lvl="1"/>
            <a:r>
              <a:rPr lang="en-US" sz="1200" kern="1200" dirty="0" smtClean="0">
                <a:solidFill>
                  <a:schemeClr val="tx1"/>
                </a:solidFill>
                <a:effectLst/>
                <a:latin typeface="+mn-lt"/>
                <a:ea typeface="+mn-ea"/>
                <a:cs typeface="+mn-cs"/>
              </a:rPr>
              <a:t>increasing complexity along developmental pathway postulated to mirror increasing complexity along evolutionary trajectory</a:t>
            </a:r>
          </a:p>
          <a:p>
            <a:pPr lvl="1"/>
            <a:r>
              <a:rPr lang="en-US" sz="1200" kern="1200" dirty="0" smtClean="0">
                <a:solidFill>
                  <a:schemeClr val="tx1"/>
                </a:solidFill>
                <a:effectLst/>
                <a:latin typeface="+mn-lt"/>
                <a:ea typeface="+mn-ea"/>
                <a:cs typeface="+mn-cs"/>
              </a:rPr>
              <a:t>false because not all evolutionary trajectories increase complexity</a:t>
            </a:r>
          </a:p>
          <a:p>
            <a:pPr lvl="1"/>
            <a:r>
              <a:rPr lang="en-US" sz="1200" kern="1200" dirty="0" smtClean="0">
                <a:solidFill>
                  <a:schemeClr val="tx1"/>
                </a:solidFill>
                <a:effectLst/>
                <a:latin typeface="+mn-lt"/>
                <a:ea typeface="+mn-ea"/>
                <a:cs typeface="+mn-cs"/>
              </a:rPr>
              <a:t>false because embryos do not pass through ancestral adult evolutionary phases</a:t>
            </a:r>
          </a:p>
          <a:p>
            <a:pPr lvl="1"/>
            <a:r>
              <a:rPr lang="en-US" sz="1200" kern="1200" dirty="0" smtClean="0">
                <a:solidFill>
                  <a:schemeClr val="tx1"/>
                </a:solidFill>
                <a:effectLst/>
                <a:latin typeface="+mn-lt"/>
                <a:ea typeface="+mn-ea"/>
                <a:cs typeface="+mn-cs"/>
              </a:rPr>
              <a:t>some principles still retained: early phases are more </a:t>
            </a:r>
            <a:r>
              <a:rPr lang="en-US" sz="1200" kern="1200" dirty="0" err="1" smtClean="0">
                <a:solidFill>
                  <a:schemeClr val="tx1"/>
                </a:solidFill>
                <a:effectLst/>
                <a:latin typeface="+mn-lt"/>
                <a:ea typeface="+mn-ea"/>
                <a:cs typeface="+mn-cs"/>
              </a:rPr>
              <a:t>phylogenetically</a:t>
            </a:r>
            <a:r>
              <a:rPr lang="en-US" sz="1200" kern="1200" dirty="0" smtClean="0">
                <a:solidFill>
                  <a:schemeClr val="tx1"/>
                </a:solidFill>
                <a:effectLst/>
                <a:latin typeface="+mn-lt"/>
                <a:ea typeface="+mn-ea"/>
                <a:cs typeface="+mn-cs"/>
              </a:rPr>
              <a:t> conserved</a:t>
            </a:r>
          </a:p>
          <a:p>
            <a:pPr lvl="0"/>
            <a:r>
              <a:rPr lang="en-US" sz="1200" kern="1200" dirty="0" err="1" smtClean="0">
                <a:solidFill>
                  <a:schemeClr val="tx1"/>
                </a:solidFill>
                <a:effectLst/>
                <a:latin typeface="+mn-lt"/>
                <a:ea typeface="+mn-ea"/>
                <a:cs typeface="+mn-cs"/>
              </a:rPr>
              <a:t>Phylotypic</a:t>
            </a:r>
            <a:r>
              <a:rPr lang="en-US" sz="1200" kern="1200" dirty="0" smtClean="0">
                <a:solidFill>
                  <a:schemeClr val="tx1"/>
                </a:solidFill>
                <a:effectLst/>
                <a:latin typeface="+mn-lt"/>
                <a:ea typeface="+mn-ea"/>
                <a:cs typeface="+mn-cs"/>
              </a:rPr>
              <a:t> Stage</a:t>
            </a:r>
          </a:p>
          <a:p>
            <a:pPr lvl="1"/>
            <a:r>
              <a:rPr lang="en-US" sz="1200" kern="1200" dirty="0" smtClean="0">
                <a:solidFill>
                  <a:schemeClr val="tx1"/>
                </a:solidFill>
                <a:effectLst/>
                <a:latin typeface="+mn-lt"/>
                <a:ea typeface="+mn-ea"/>
                <a:cs typeface="+mn-cs"/>
              </a:rPr>
              <a:t>hourglass model of developmental evolution:</a:t>
            </a:r>
          </a:p>
          <a:p>
            <a:pPr lvl="2"/>
            <a:r>
              <a:rPr lang="en-US" sz="1200" kern="1200" dirty="0" smtClean="0">
                <a:solidFill>
                  <a:schemeClr val="tx1"/>
                </a:solidFill>
                <a:effectLst/>
                <a:latin typeface="+mn-lt"/>
                <a:ea typeface="+mn-ea"/>
                <a:cs typeface="+mn-cs"/>
              </a:rPr>
              <a:t>diversity is greatest at embryogenesis</a:t>
            </a:r>
          </a:p>
          <a:p>
            <a:pPr lvl="2"/>
            <a:r>
              <a:rPr lang="en-US" sz="1200" kern="1200" dirty="0" smtClean="0">
                <a:solidFill>
                  <a:schemeClr val="tx1"/>
                </a:solidFill>
                <a:effectLst/>
                <a:latin typeface="+mn-lt"/>
                <a:ea typeface="+mn-ea"/>
                <a:cs typeface="+mn-cs"/>
              </a:rPr>
              <a:t>decreases during cleavage, axis specification, gastrulation, and </a:t>
            </a:r>
            <a:r>
              <a:rPr lang="en-US" sz="1200" kern="1200" dirty="0" err="1" smtClean="0">
                <a:solidFill>
                  <a:schemeClr val="tx1"/>
                </a:solidFill>
                <a:effectLst/>
                <a:latin typeface="+mn-lt"/>
                <a:ea typeface="+mn-ea"/>
                <a:cs typeface="+mn-cs"/>
              </a:rPr>
              <a:t>neurulation</a:t>
            </a:r>
            <a:endParaRPr lang="en-US" sz="1200" kern="1200" dirty="0" smtClean="0">
              <a:solidFill>
                <a:schemeClr val="tx1"/>
              </a:solidFill>
              <a:effectLst/>
              <a:latin typeface="+mn-lt"/>
              <a:ea typeface="+mn-ea"/>
              <a:cs typeface="+mn-cs"/>
            </a:endParaRPr>
          </a:p>
          <a:p>
            <a:pPr lvl="2"/>
            <a:r>
              <a:rPr lang="en-US" sz="1200" kern="1200" dirty="0" err="1" smtClean="0">
                <a:solidFill>
                  <a:schemeClr val="tx1"/>
                </a:solidFill>
                <a:effectLst/>
                <a:latin typeface="+mn-lt"/>
                <a:ea typeface="+mn-ea"/>
                <a:cs typeface="+mn-cs"/>
              </a:rPr>
              <a:t>phylotypic</a:t>
            </a:r>
            <a:r>
              <a:rPr lang="en-US" sz="1200" kern="1200" dirty="0" smtClean="0">
                <a:solidFill>
                  <a:schemeClr val="tx1"/>
                </a:solidFill>
                <a:effectLst/>
                <a:latin typeface="+mn-lt"/>
                <a:ea typeface="+mn-ea"/>
                <a:cs typeface="+mn-cs"/>
              </a:rPr>
              <a:t> stage: least diversity</a:t>
            </a:r>
          </a:p>
          <a:p>
            <a:pPr lvl="2"/>
            <a:r>
              <a:rPr lang="en-US" sz="1200" kern="1200" dirty="0" smtClean="0">
                <a:solidFill>
                  <a:schemeClr val="tx1"/>
                </a:solidFill>
                <a:effectLst/>
                <a:latin typeface="+mn-lt"/>
                <a:ea typeface="+mn-ea"/>
                <a:cs typeface="+mn-cs"/>
              </a:rPr>
              <a:t>increases during organogenesis until adult</a:t>
            </a:r>
          </a:p>
          <a:p>
            <a:pPr lvl="1"/>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vertebrate </a:t>
            </a:r>
            <a:r>
              <a:rPr lang="en-US" sz="1200" kern="1200" dirty="0" err="1" smtClean="0">
                <a:solidFill>
                  <a:schemeClr val="tx1"/>
                </a:solidFill>
                <a:effectLst/>
                <a:latin typeface="+mn-lt"/>
                <a:ea typeface="+mn-ea"/>
                <a:cs typeface="+mn-cs"/>
              </a:rPr>
              <a:t>pharyngula</a:t>
            </a:r>
            <a:r>
              <a:rPr lang="en-US" sz="1200" kern="1200" dirty="0" smtClean="0">
                <a:solidFill>
                  <a:schemeClr val="tx1"/>
                </a:solidFill>
                <a:effectLst/>
                <a:latin typeface="+mn-lt"/>
                <a:ea typeface="+mn-ea"/>
                <a:cs typeface="+mn-cs"/>
              </a:rPr>
              <a:t> stage &amp; arthropod segmented germ band stage</a:t>
            </a:r>
          </a:p>
          <a:p>
            <a:pPr lvl="1"/>
            <a:r>
              <a:rPr lang="en-US" sz="1200" kern="1200" dirty="0" smtClean="0">
                <a:solidFill>
                  <a:schemeClr val="tx1"/>
                </a:solidFill>
                <a:effectLst/>
                <a:latin typeface="+mn-lt"/>
                <a:ea typeface="+mn-ea"/>
                <a:cs typeface="+mn-cs"/>
              </a:rPr>
              <a:t>cells must be in proper location to receive signals for final body location before organogenesis</a:t>
            </a:r>
          </a:p>
          <a:p>
            <a:pPr lvl="1"/>
            <a:endParaRPr lang="en-US" sz="1200" kern="1200" dirty="0" smtClean="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Can morphological diversity of </a:t>
            </a:r>
            <a:r>
              <a:rPr lang="en-US" sz="1200" b="1" kern="1200" dirty="0" err="1" smtClean="0">
                <a:solidFill>
                  <a:schemeClr val="tx1"/>
                </a:solidFill>
                <a:effectLst/>
                <a:latin typeface="+mn-lt"/>
                <a:ea typeface="+mn-ea"/>
                <a:cs typeface="+mn-cs"/>
              </a:rPr>
              <a:t>bilaterian</a:t>
            </a:r>
            <a:r>
              <a:rPr lang="en-US" sz="1200" b="1" kern="1200" dirty="0" smtClean="0">
                <a:solidFill>
                  <a:schemeClr val="tx1"/>
                </a:solidFill>
                <a:effectLst/>
                <a:latin typeface="+mn-lt"/>
                <a:ea typeface="+mn-ea"/>
                <a:cs typeface="+mn-cs"/>
              </a:rPr>
              <a:t> animals be reduced to a single body plan?</a:t>
            </a:r>
          </a:p>
        </p:txBody>
      </p:sp>
      <p:sp>
        <p:nvSpPr>
          <p:cNvPr id="4" name="Slide Number Placeholder 3"/>
          <p:cNvSpPr>
            <a:spLocks noGrp="1"/>
          </p:cNvSpPr>
          <p:nvPr>
            <p:ph type="sldNum" sz="quarter" idx="10"/>
          </p:nvPr>
        </p:nvSpPr>
        <p:spPr/>
        <p:txBody>
          <a:bodyPr/>
          <a:lstStyle/>
          <a:p>
            <a:fld id="{FD0D61F8-93F8-40E0-994B-5AB3A8F174BC}" type="slidenum">
              <a:rPr lang="en-US" smtClean="0"/>
              <a:t>35</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err="1" smtClean="0">
                <a:solidFill>
                  <a:schemeClr val="tx1"/>
                </a:solidFill>
                <a:effectLst/>
                <a:latin typeface="+mn-lt"/>
                <a:ea typeface="+mn-ea"/>
                <a:cs typeface="+mn-cs"/>
              </a:rPr>
              <a:t>Hox</a:t>
            </a:r>
            <a:r>
              <a:rPr lang="en-US" sz="1200" kern="1200" dirty="0" smtClean="0">
                <a:solidFill>
                  <a:schemeClr val="tx1"/>
                </a:solidFill>
                <a:effectLst/>
                <a:latin typeface="+mn-lt"/>
                <a:ea typeface="+mn-ea"/>
                <a:cs typeface="+mn-cs"/>
              </a:rPr>
              <a:t> genes</a:t>
            </a:r>
          </a:p>
          <a:p>
            <a:pPr lvl="2"/>
            <a:r>
              <a:rPr lang="en-US" sz="1200" kern="1200" dirty="0" smtClean="0">
                <a:solidFill>
                  <a:schemeClr val="tx1"/>
                </a:solidFill>
                <a:effectLst/>
                <a:latin typeface="+mn-lt"/>
                <a:ea typeface="+mn-ea"/>
                <a:cs typeface="+mn-cs"/>
              </a:rPr>
              <a:t>developmental regulatory genes (transcription factor) that specify cell identity</a:t>
            </a:r>
          </a:p>
          <a:p>
            <a:pPr lvl="2"/>
            <a:r>
              <a:rPr lang="en-US" sz="1200" kern="1200" dirty="0" smtClean="0">
                <a:solidFill>
                  <a:schemeClr val="tx1"/>
                </a:solidFill>
                <a:effectLst/>
                <a:latin typeface="+mn-lt"/>
                <a:ea typeface="+mn-ea"/>
                <a:cs typeface="+mn-cs"/>
              </a:rPr>
              <a:t>arranged in linear clusters in a conserved sequence</a:t>
            </a:r>
          </a:p>
        </p:txBody>
      </p:sp>
      <p:sp>
        <p:nvSpPr>
          <p:cNvPr id="4" name="Slide Number Placeholder 3"/>
          <p:cNvSpPr>
            <a:spLocks noGrp="1"/>
          </p:cNvSpPr>
          <p:nvPr>
            <p:ph type="sldNum" sz="quarter" idx="10"/>
          </p:nvPr>
        </p:nvSpPr>
        <p:spPr/>
        <p:txBody>
          <a:bodyPr/>
          <a:lstStyle/>
          <a:p>
            <a:fld id="{FD0D61F8-93F8-40E0-994B-5AB3A8F174BC}" type="slidenum">
              <a:rPr lang="en-US" smtClean="0"/>
              <a:t>36</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0D61F8-93F8-40E0-994B-5AB3A8F174BC}" type="slidenum">
              <a:rPr lang="en-US" smtClean="0"/>
              <a:t>37</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http://www.indiana.edu/~ensiweb/lessons/chr.con2.pd.html</a:t>
            </a:r>
          </a:p>
        </p:txBody>
      </p:sp>
      <p:sp>
        <p:nvSpPr>
          <p:cNvPr id="4" name="Slide Number Placeholder 3"/>
          <p:cNvSpPr>
            <a:spLocks noGrp="1"/>
          </p:cNvSpPr>
          <p:nvPr>
            <p:ph type="sldNum" sz="quarter" idx="10"/>
          </p:nvPr>
        </p:nvSpPr>
        <p:spPr/>
        <p:txBody>
          <a:bodyPr/>
          <a:lstStyle/>
          <a:p>
            <a:fld id="{FD0D61F8-93F8-40E0-994B-5AB3A8F174BC}" type="slidenum">
              <a:rPr lang="en-US" smtClean="0"/>
              <a:t>38</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What is the advantage of each of these traits?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Concept of</a:t>
            </a:r>
            <a:r>
              <a:rPr lang="en-US" sz="1200" b="0" i="0" kern="1200" baseline="0" dirty="0" smtClean="0">
                <a:solidFill>
                  <a:schemeClr val="tx1"/>
                </a:solidFill>
                <a:effectLst/>
                <a:latin typeface="+mn-lt"/>
                <a:ea typeface="+mn-ea"/>
                <a:cs typeface="+mn-cs"/>
              </a:rPr>
              <a:t> progressive traits</a:t>
            </a:r>
          </a:p>
          <a:p>
            <a:r>
              <a:rPr lang="en-US" sz="1200" b="0" i="0" kern="1200" dirty="0" err="1" smtClean="0">
                <a:solidFill>
                  <a:schemeClr val="tx1"/>
                </a:solidFill>
                <a:effectLst/>
                <a:latin typeface="+mn-lt"/>
                <a:ea typeface="+mn-ea"/>
                <a:cs typeface="+mn-cs"/>
              </a:rPr>
              <a:t>eskeletons</a:t>
            </a:r>
            <a:r>
              <a:rPr lang="en-US" sz="1200" b="0" i="0" kern="1200" dirty="0" smtClean="0">
                <a:solidFill>
                  <a:schemeClr val="tx1"/>
                </a:solidFill>
                <a:effectLst/>
                <a:latin typeface="+mn-lt"/>
                <a:ea typeface="+mn-ea"/>
                <a:cs typeface="+mn-cs"/>
              </a:rPr>
              <a:t>: ulna, tibia, vertebrae, sternum, scapular, sacrum, radius, metatarsals &amp; metacarpals, mandible, </a:t>
            </a:r>
            <a:r>
              <a:rPr lang="en-US" sz="1200" b="0" i="0" kern="1200" dirty="0" err="1" smtClean="0">
                <a:solidFill>
                  <a:schemeClr val="tx1"/>
                </a:solidFill>
                <a:effectLst/>
                <a:latin typeface="+mn-lt"/>
                <a:ea typeface="+mn-ea"/>
                <a:cs typeface="+mn-cs"/>
              </a:rPr>
              <a:t>humerus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progressive changes: spine straightened, brain </a:t>
            </a:r>
            <a:r>
              <a:rPr lang="en-US" sz="1200" b="0" i="0" kern="1200" dirty="0" err="1" smtClean="0">
                <a:solidFill>
                  <a:schemeClr val="tx1"/>
                </a:solidFill>
                <a:effectLst/>
                <a:latin typeface="+mn-lt"/>
                <a:ea typeface="+mn-ea"/>
                <a:cs typeface="+mn-cs"/>
              </a:rPr>
              <a:t>vol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gracile</a:t>
            </a:r>
            <a:r>
              <a:rPr lang="en-US" sz="1200" b="0" i="0" kern="1200" dirty="0" smtClean="0">
                <a:solidFill>
                  <a:schemeClr val="tx1"/>
                </a:solidFill>
                <a:effectLst/>
                <a:latin typeface="+mn-lt"/>
                <a:ea typeface="+mn-ea"/>
                <a:cs typeface="+mn-cs"/>
              </a:rPr>
              <a:t> facial features, mastication muscles—</a:t>
            </a:r>
          </a:p>
          <a:p>
            <a:r>
              <a:rPr lang="en-US" sz="1200" b="0" i="0" kern="1200" dirty="0" smtClean="0">
                <a:solidFill>
                  <a:schemeClr val="tx1"/>
                </a:solidFill>
                <a:effectLst/>
                <a:latin typeface="+mn-lt"/>
                <a:ea typeface="+mn-ea"/>
                <a:cs typeface="+mn-cs"/>
              </a:rPr>
              <a:t>evolutionary remnants: tail--&gt;sacrum, 3rd eyelid </a:t>
            </a:r>
            <a:r>
              <a:rPr lang="en-US" sz="1200" b="0" i="0" kern="1200" dirty="0" err="1" smtClean="0">
                <a:solidFill>
                  <a:schemeClr val="tx1"/>
                </a:solidFill>
                <a:effectLst/>
                <a:latin typeface="+mn-lt"/>
                <a:ea typeface="+mn-ea"/>
                <a:cs typeface="+mn-cs"/>
              </a:rPr>
              <a:t>plica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semilunaris</a:t>
            </a:r>
            <a:r>
              <a:rPr lang="en-US" sz="1200" b="0" i="0" kern="1200" dirty="0" smtClean="0">
                <a:solidFill>
                  <a:schemeClr val="tx1"/>
                </a:solidFill>
                <a:effectLst/>
                <a:latin typeface="+mn-lt"/>
                <a:ea typeface="+mn-ea"/>
                <a:cs typeface="+mn-cs"/>
              </a:rPr>
              <a:t>, ear muscles, </a:t>
            </a:r>
            <a:r>
              <a:rPr lang="en-US" sz="1200" b="0" i="0" kern="1200" dirty="0" err="1" smtClean="0">
                <a:solidFill>
                  <a:schemeClr val="tx1"/>
                </a:solidFill>
                <a:effectLst/>
                <a:latin typeface="+mn-lt"/>
                <a:ea typeface="+mn-ea"/>
                <a:cs typeface="+mn-cs"/>
              </a:rPr>
              <a:t>plantaris</a:t>
            </a:r>
            <a:r>
              <a:rPr lang="en-US" sz="1200" b="0" i="0" kern="1200" dirty="0" smtClean="0">
                <a:solidFill>
                  <a:schemeClr val="tx1"/>
                </a:solidFill>
                <a:effectLst/>
                <a:latin typeface="+mn-lt"/>
                <a:ea typeface="+mn-ea"/>
                <a:cs typeface="+mn-cs"/>
              </a:rPr>
              <a:t> muscles, wisdom teeth, coccyx,</a:t>
            </a:r>
            <a:r>
              <a:rPr lang="en-US" sz="1200" b="0" i="0" kern="1200" baseline="0" dirty="0" smtClean="0">
                <a:solidFill>
                  <a:schemeClr val="tx1"/>
                </a:solidFill>
                <a:effectLst/>
                <a:latin typeface="+mn-lt"/>
                <a:ea typeface="+mn-ea"/>
                <a:cs typeface="+mn-cs"/>
              </a:rPr>
              <a:t> appendix, goose bumps, primitive reflexes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Binocular vision for depth perception</a:t>
            </a:r>
          </a:p>
          <a:p>
            <a:r>
              <a:rPr lang="en-US" sz="1200" b="0" i="0" kern="1200" dirty="0" smtClean="0">
                <a:solidFill>
                  <a:schemeClr val="tx1"/>
                </a:solidFill>
                <a:effectLst/>
                <a:latin typeface="+mn-lt"/>
                <a:ea typeface="+mn-ea"/>
                <a:cs typeface="+mn-cs"/>
              </a:rPr>
              <a:t>Large </a:t>
            </a:r>
            <a:r>
              <a:rPr lang="en-US" sz="1200" b="0" i="0" kern="1200" dirty="0" err="1" smtClean="0">
                <a:solidFill>
                  <a:schemeClr val="tx1"/>
                </a:solidFill>
                <a:effectLst/>
                <a:latin typeface="+mn-lt"/>
                <a:ea typeface="+mn-ea"/>
                <a:cs typeface="+mn-cs"/>
              </a:rPr>
              <a:t>endocranial</a:t>
            </a:r>
            <a:r>
              <a:rPr lang="en-US" sz="1200" b="0" i="0" kern="1200" dirty="0" smtClean="0">
                <a:solidFill>
                  <a:schemeClr val="tx1"/>
                </a:solidFill>
                <a:effectLst/>
                <a:latin typeface="+mn-lt"/>
                <a:ea typeface="+mn-ea"/>
                <a:cs typeface="+mn-cs"/>
              </a:rPr>
              <a:t> volume → expansion of neocortex/PFC for </a:t>
            </a:r>
            <a:r>
              <a:rPr lang="en-US" sz="1200" b="0" i="0" u="none" strike="noStrike" kern="1200" dirty="0" smtClean="0">
                <a:solidFill>
                  <a:schemeClr val="tx1"/>
                </a:solidFill>
                <a:effectLst/>
                <a:latin typeface="+mn-lt"/>
                <a:ea typeface="+mn-ea"/>
                <a:cs typeface="+mn-cs"/>
                <a:hlinkClick r:id="rId3" tooltip="Sense"/>
              </a:rPr>
              <a:t>sensory perception</a:t>
            </a:r>
            <a:r>
              <a:rPr lang="en-US" sz="1200" b="0" i="0" kern="1200" dirty="0" smtClean="0">
                <a:solidFill>
                  <a:schemeClr val="tx1"/>
                </a:solidFill>
                <a:effectLst/>
                <a:latin typeface="+mn-lt"/>
                <a:ea typeface="+mn-ea"/>
                <a:cs typeface="+mn-cs"/>
              </a:rPr>
              <a:t>, generation of </a:t>
            </a:r>
            <a:r>
              <a:rPr lang="en-US" sz="1200" b="0" i="0" u="none" strike="noStrike" kern="1200" dirty="0" smtClean="0">
                <a:solidFill>
                  <a:schemeClr val="tx1"/>
                </a:solidFill>
                <a:effectLst/>
                <a:latin typeface="+mn-lt"/>
                <a:ea typeface="+mn-ea"/>
                <a:cs typeface="+mn-cs"/>
                <a:hlinkClick r:id="rId4" tooltip="Motor cortex"/>
              </a:rPr>
              <a:t>motor commands</a:t>
            </a:r>
            <a:r>
              <a:rPr lang="en-US" sz="1200" b="0" i="0" kern="1200" dirty="0" smtClean="0">
                <a:solidFill>
                  <a:schemeClr val="tx1"/>
                </a:solidFill>
                <a:effectLst/>
                <a:latin typeface="+mn-lt"/>
                <a:ea typeface="+mn-ea"/>
                <a:cs typeface="+mn-cs"/>
              </a:rPr>
              <a:t>, spatial reasoning, </a:t>
            </a:r>
            <a:r>
              <a:rPr lang="en-US" sz="1200" b="0" i="0" u="none" strike="noStrike" kern="1200" dirty="0" smtClean="0">
                <a:solidFill>
                  <a:schemeClr val="tx1"/>
                </a:solidFill>
                <a:effectLst/>
                <a:latin typeface="+mn-lt"/>
                <a:ea typeface="+mn-ea"/>
                <a:cs typeface="+mn-cs"/>
                <a:hlinkClick r:id="rId5" tooltip="Consciousness"/>
              </a:rPr>
              <a:t>conscious thought</a:t>
            </a:r>
            <a:r>
              <a:rPr lang="en-US" sz="1200" b="0" i="0" kern="1200" dirty="0" smtClean="0">
                <a:solidFill>
                  <a:schemeClr val="tx1"/>
                </a:solidFill>
                <a:effectLst/>
                <a:latin typeface="+mn-lt"/>
                <a:ea typeface="+mn-ea"/>
                <a:cs typeface="+mn-cs"/>
              </a:rPr>
              <a:t> and, in humans, </a:t>
            </a:r>
            <a:r>
              <a:rPr lang="en-US" sz="1200" b="0" i="0" u="none" strike="noStrike" kern="1200" dirty="0" smtClean="0">
                <a:solidFill>
                  <a:schemeClr val="tx1"/>
                </a:solidFill>
                <a:effectLst/>
                <a:latin typeface="+mn-lt"/>
                <a:ea typeface="+mn-ea"/>
                <a:cs typeface="+mn-cs"/>
                <a:hlinkClick r:id="rId6" tooltip="Language"/>
              </a:rPr>
              <a:t>language</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7"/>
              </a:rPr>
              <a:t>[4]</a:t>
            </a:r>
            <a:endParaRPr lang="en-US" sz="1200" b="0" i="0" u="none" strike="noStrike"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While other mammals rely heavily on their </a:t>
            </a:r>
            <a:r>
              <a:rPr lang="en-US" sz="1200" b="0" i="0" u="none" strike="noStrike" kern="1200" dirty="0" smtClean="0">
                <a:solidFill>
                  <a:schemeClr val="tx1"/>
                </a:solidFill>
                <a:effectLst/>
                <a:latin typeface="+mn-lt"/>
                <a:ea typeface="+mn-ea"/>
                <a:cs typeface="+mn-cs"/>
                <a:hlinkClick r:id="rId8" tooltip="Olfaction"/>
              </a:rPr>
              <a:t>sense of smell</a:t>
            </a:r>
            <a:r>
              <a:rPr lang="en-US" sz="1200" b="0" i="0" kern="1200" dirty="0" smtClean="0">
                <a:solidFill>
                  <a:schemeClr val="tx1"/>
                </a:solidFill>
                <a:effectLst/>
                <a:latin typeface="+mn-lt"/>
                <a:ea typeface="+mn-ea"/>
                <a:cs typeface="+mn-cs"/>
              </a:rPr>
              <a:t>, the arboreal life of primates has led to a </a:t>
            </a:r>
            <a:r>
              <a:rPr lang="en-US" sz="1200" b="0" i="0" u="none" strike="noStrike" kern="1200" dirty="0" smtClean="0">
                <a:solidFill>
                  <a:schemeClr val="tx1"/>
                </a:solidFill>
                <a:effectLst/>
                <a:latin typeface="+mn-lt"/>
                <a:ea typeface="+mn-ea"/>
                <a:cs typeface="+mn-cs"/>
                <a:hlinkClick r:id="rId9" tooltip="Somatosensory system"/>
              </a:rPr>
              <a:t>tactile</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10" tooltip="Visual perception"/>
              </a:rPr>
              <a:t>visually</a:t>
            </a:r>
            <a:r>
              <a:rPr lang="en-US" sz="1200" b="0" i="0" kern="1200" dirty="0" smtClean="0">
                <a:solidFill>
                  <a:schemeClr val="tx1"/>
                </a:solidFill>
                <a:effectLst/>
                <a:latin typeface="+mn-lt"/>
                <a:ea typeface="+mn-ea"/>
                <a:cs typeface="+mn-cs"/>
              </a:rPr>
              <a:t> dominant sensory system,</a:t>
            </a:r>
            <a:r>
              <a:rPr lang="en-US" sz="1200" b="0" i="0" u="none" strike="noStrike" kern="1200" baseline="30000" dirty="0" smtClean="0">
                <a:solidFill>
                  <a:schemeClr val="tx1"/>
                </a:solidFill>
                <a:effectLst/>
                <a:latin typeface="+mn-lt"/>
                <a:ea typeface="+mn-ea"/>
                <a:cs typeface="+mn-cs"/>
                <a:hlinkClick r:id="rId7"/>
              </a:rPr>
              <a:t>[4]</a:t>
            </a:r>
            <a:r>
              <a:rPr lang="en-US" sz="1200" b="0" i="0" kern="1200" dirty="0" smtClean="0">
                <a:solidFill>
                  <a:schemeClr val="tx1"/>
                </a:solidFill>
                <a:effectLst/>
                <a:latin typeface="+mn-lt"/>
                <a:ea typeface="+mn-ea"/>
                <a:cs typeface="+mn-cs"/>
              </a:rPr>
              <a:t> a reduction in the olfactory region of the brain and increasingly complex social behavior.</a:t>
            </a:r>
            <a:r>
              <a:rPr lang="en-US" sz="1200" b="0" i="0" u="none" strike="noStrike" kern="1200" baseline="30000" dirty="0" smtClean="0">
                <a:solidFill>
                  <a:schemeClr val="tx1"/>
                </a:solidFill>
                <a:effectLst/>
                <a:latin typeface="+mn-lt"/>
                <a:ea typeface="+mn-ea"/>
                <a:cs typeface="+mn-cs"/>
                <a:hlinkClick r:id="rId7"/>
              </a:rPr>
              <a:t>[56]</a:t>
            </a:r>
            <a:endParaRPr lang="en-US" sz="1200" b="0" i="0" u="none" strike="noStrike" kern="1200" baseline="300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varied dental pattern in primates and although some have lost most of their </a:t>
            </a:r>
            <a:r>
              <a:rPr lang="en-US" sz="1200" b="0" i="0" u="none" strike="noStrike" kern="1200" dirty="0" smtClean="0">
                <a:solidFill>
                  <a:schemeClr val="tx1"/>
                </a:solidFill>
                <a:effectLst/>
                <a:latin typeface="+mn-lt"/>
                <a:ea typeface="+mn-ea"/>
                <a:cs typeface="+mn-cs"/>
                <a:hlinkClick r:id="rId11" tooltip="Incisor"/>
              </a:rPr>
              <a:t>incisors</a:t>
            </a:r>
            <a:r>
              <a:rPr lang="en-US" sz="1200" b="0" i="0" kern="1200" dirty="0" smtClean="0">
                <a:solidFill>
                  <a:schemeClr val="tx1"/>
                </a:solidFill>
                <a:effectLst/>
                <a:latin typeface="+mn-lt"/>
                <a:ea typeface="+mn-ea"/>
                <a:cs typeface="+mn-cs"/>
              </a:rPr>
              <a:t>, all retain at least one lower incisor.</a:t>
            </a:r>
            <a:r>
              <a:rPr lang="en-US" sz="1200" b="0" i="0" u="none" strike="noStrike" kern="1200" baseline="30000" dirty="0" smtClean="0">
                <a:solidFill>
                  <a:schemeClr val="tx1"/>
                </a:solidFill>
                <a:effectLst/>
                <a:latin typeface="+mn-lt"/>
                <a:ea typeface="+mn-ea"/>
                <a:cs typeface="+mn-cs"/>
                <a:hlinkClick r:id="rId7"/>
              </a:rPr>
              <a:t>[56]</a:t>
            </a:r>
            <a:r>
              <a:rPr lang="en-US" sz="1200" b="0" i="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evolutionary trend towards a reduced </a:t>
            </a:r>
            <a:r>
              <a:rPr lang="en-US" sz="1200" b="0" i="0" u="none" strike="noStrike" kern="1200" dirty="0" smtClean="0">
                <a:solidFill>
                  <a:schemeClr val="tx1"/>
                </a:solidFill>
                <a:effectLst/>
                <a:latin typeface="+mn-lt"/>
                <a:ea typeface="+mn-ea"/>
                <a:cs typeface="+mn-cs"/>
                <a:hlinkClick r:id="rId12" tooltip="Snout"/>
              </a:rPr>
              <a:t>snout</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7"/>
              </a:rPr>
              <a:t>[52]</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5 digits with keratin nails and sensitive pads on fingertips; opposable thumbs for using tools (not unique)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primate </a:t>
            </a:r>
            <a:r>
              <a:rPr lang="en-US" sz="1200" b="0" i="0" u="none" strike="noStrike" kern="1200" dirty="0" smtClean="0">
                <a:solidFill>
                  <a:schemeClr val="tx1"/>
                </a:solidFill>
                <a:effectLst/>
                <a:latin typeface="+mn-lt"/>
                <a:ea typeface="+mn-ea"/>
                <a:cs typeface="+mn-cs"/>
                <a:hlinkClick r:id="rId13" tooltip="Clavicle"/>
              </a:rPr>
              <a:t>collar bone</a:t>
            </a:r>
            <a:r>
              <a:rPr lang="en-US" sz="1200" b="0" i="0" kern="1200" dirty="0" smtClean="0">
                <a:solidFill>
                  <a:schemeClr val="tx1"/>
                </a:solidFill>
                <a:effectLst/>
                <a:latin typeface="+mn-lt"/>
                <a:ea typeface="+mn-ea"/>
                <a:cs typeface="+mn-cs"/>
              </a:rPr>
              <a:t> is retained as prominent element of the </a:t>
            </a:r>
            <a:r>
              <a:rPr lang="en-US" sz="1200" b="0" i="0" u="none" strike="noStrike" kern="1200" dirty="0" smtClean="0">
                <a:solidFill>
                  <a:schemeClr val="tx1"/>
                </a:solidFill>
                <a:effectLst/>
                <a:latin typeface="+mn-lt"/>
                <a:ea typeface="+mn-ea"/>
                <a:cs typeface="+mn-cs"/>
                <a:hlinkClick r:id="rId14" tooltip="Pectoral girdle"/>
              </a:rPr>
              <a:t>pectoral girdle</a:t>
            </a:r>
            <a:r>
              <a:rPr lang="en-US" sz="1200" b="0" i="0" kern="1200" dirty="0" smtClean="0">
                <a:solidFill>
                  <a:schemeClr val="tx1"/>
                </a:solidFill>
                <a:effectLst/>
                <a:latin typeface="+mn-lt"/>
                <a:ea typeface="+mn-ea"/>
                <a:cs typeface="+mn-cs"/>
              </a:rPr>
              <a:t>; this allows the </a:t>
            </a:r>
            <a:r>
              <a:rPr lang="en-US" sz="1200" b="0" i="0" u="none" strike="noStrike" kern="1200" dirty="0" smtClean="0">
                <a:solidFill>
                  <a:schemeClr val="tx1"/>
                </a:solidFill>
                <a:effectLst/>
                <a:latin typeface="+mn-lt"/>
                <a:ea typeface="+mn-ea"/>
                <a:cs typeface="+mn-cs"/>
                <a:hlinkClick r:id="rId15" tooltip="Glenohumeral joint"/>
              </a:rPr>
              <a:t>shoulder joint</a:t>
            </a:r>
            <a:r>
              <a:rPr lang="en-US" sz="1200" b="0" i="0" kern="1200" dirty="0" smtClean="0">
                <a:solidFill>
                  <a:schemeClr val="tx1"/>
                </a:solidFill>
                <a:effectLst/>
                <a:latin typeface="+mn-lt"/>
                <a:ea typeface="+mn-ea"/>
                <a:cs typeface="+mn-cs"/>
              </a:rPr>
              <a:t> broad mobility.</a:t>
            </a:r>
            <a:r>
              <a:rPr lang="en-US" sz="1200" b="0" i="0" u="none" strike="noStrike" kern="1200" baseline="30000" dirty="0" smtClean="0">
                <a:solidFill>
                  <a:schemeClr val="tx1"/>
                </a:solidFill>
                <a:effectLst/>
                <a:latin typeface="+mn-lt"/>
                <a:ea typeface="+mn-ea"/>
                <a:cs typeface="+mn-cs"/>
                <a:hlinkClick r:id="rId7"/>
              </a:rPr>
              <a:t>[52]</a:t>
            </a:r>
            <a:r>
              <a:rPr lang="en-US" sz="1200" b="0" i="0" kern="1200" dirty="0" smtClean="0">
                <a:solidFill>
                  <a:schemeClr val="tx1"/>
                </a:solidFill>
                <a:effectLst/>
                <a:latin typeface="+mn-lt"/>
                <a:ea typeface="+mn-ea"/>
                <a:cs typeface="+mn-cs"/>
              </a:rPr>
              <a:t> Apes have more mobile shoulder joints and arms due to the dorsal position of the </a:t>
            </a:r>
            <a:r>
              <a:rPr lang="en-US" sz="1200" b="0" i="0" u="none" strike="noStrike" kern="1200" dirty="0" smtClean="0">
                <a:solidFill>
                  <a:schemeClr val="tx1"/>
                </a:solidFill>
                <a:effectLst/>
                <a:latin typeface="+mn-lt"/>
                <a:ea typeface="+mn-ea"/>
                <a:cs typeface="+mn-cs"/>
                <a:hlinkClick r:id="rId16" tooltip="Scapula"/>
              </a:rPr>
              <a:t>scapula</a:t>
            </a:r>
            <a:r>
              <a:rPr lang="en-US" sz="1200" b="0" i="0" kern="1200" dirty="0" smtClean="0">
                <a:solidFill>
                  <a:schemeClr val="tx1"/>
                </a:solidFill>
                <a:effectLst/>
                <a:latin typeface="+mn-lt"/>
                <a:ea typeface="+mn-ea"/>
                <a:cs typeface="+mn-cs"/>
              </a:rPr>
              <a:t>, broad ribcages that are flatter front-to-back, and a shorter, less mobile spine compared to Old World monkeys (with lower </a:t>
            </a:r>
            <a:r>
              <a:rPr lang="en-US" sz="1200" b="0" i="0" u="none" strike="noStrike" kern="1200" dirty="0" smtClean="0">
                <a:solidFill>
                  <a:schemeClr val="tx1"/>
                </a:solidFill>
                <a:effectLst/>
                <a:latin typeface="+mn-lt"/>
                <a:ea typeface="+mn-ea"/>
                <a:cs typeface="+mn-cs"/>
                <a:hlinkClick r:id="rId17" tooltip="Vertebra"/>
              </a:rPr>
              <a:t>vertebrae</a:t>
            </a:r>
            <a:r>
              <a:rPr lang="en-US" sz="1200" b="0" i="0" kern="1200" dirty="0" smtClean="0">
                <a:solidFill>
                  <a:schemeClr val="tx1"/>
                </a:solidFill>
                <a:effectLst/>
                <a:latin typeface="+mn-lt"/>
                <a:ea typeface="+mn-ea"/>
                <a:cs typeface="+mn-cs"/>
              </a:rPr>
              <a:t> greatly reduced, resulting in tail loss in some species). Old World monkeys are unlike apes in that most have tails.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sexual dimorphism. Primates usually have dimorphism in </a:t>
            </a:r>
            <a:r>
              <a:rPr lang="en-US" sz="1200" b="0" i="0" u="none" strike="noStrike" kern="1200" dirty="0" smtClean="0">
                <a:solidFill>
                  <a:schemeClr val="tx1"/>
                </a:solidFill>
                <a:effectLst/>
                <a:latin typeface="+mn-lt"/>
                <a:ea typeface="+mn-ea"/>
                <a:cs typeface="+mn-cs"/>
                <a:hlinkClick r:id="rId18" tooltip="Body weight"/>
              </a:rPr>
              <a:t>body mass</a:t>
            </a:r>
            <a:r>
              <a:rPr lang="en-US" sz="1200" b="0" i="0" u="none" strike="noStrike" kern="1200" baseline="30000" dirty="0" smtClean="0">
                <a:solidFill>
                  <a:schemeClr val="tx1"/>
                </a:solidFill>
                <a:effectLst/>
                <a:latin typeface="+mn-lt"/>
                <a:ea typeface="+mn-ea"/>
                <a:cs typeface="+mn-cs"/>
                <a:hlinkClick r:id="rId7"/>
              </a:rPr>
              <a:t>[63][64]</a:t>
            </a:r>
            <a:r>
              <a:rPr lang="en-US" sz="1200" b="0" i="0" kern="1200" dirty="0" smtClean="0">
                <a:solidFill>
                  <a:schemeClr val="tx1"/>
                </a:solidFill>
                <a:effectLst/>
                <a:latin typeface="+mn-lt"/>
                <a:ea typeface="+mn-ea"/>
                <a:cs typeface="+mn-cs"/>
              </a:rPr>
              <a:t> and canine tooth size</a:t>
            </a:r>
            <a:r>
              <a:rPr lang="en-US" sz="1200" b="0" i="0" u="none" strike="noStrike" kern="1200" baseline="30000" dirty="0" smtClean="0">
                <a:solidFill>
                  <a:schemeClr val="tx1"/>
                </a:solidFill>
                <a:effectLst/>
                <a:latin typeface="+mn-lt"/>
                <a:ea typeface="+mn-ea"/>
                <a:cs typeface="+mn-cs"/>
                <a:hlinkClick r:id="rId7"/>
              </a:rPr>
              <a:t>[65][66]</a:t>
            </a:r>
            <a:r>
              <a:rPr lang="en-US" sz="1200" b="0" i="0" kern="1200" dirty="0" smtClean="0">
                <a:solidFill>
                  <a:schemeClr val="tx1"/>
                </a:solidFill>
                <a:effectLst/>
                <a:latin typeface="+mn-lt"/>
                <a:ea typeface="+mn-ea"/>
                <a:cs typeface="+mn-cs"/>
              </a:rPr>
              <a:t> along with </a:t>
            </a:r>
            <a:r>
              <a:rPr lang="en-US" sz="1200" b="0" i="0" u="none" strike="noStrike" kern="1200" dirty="0" smtClean="0">
                <a:solidFill>
                  <a:schemeClr val="tx1"/>
                </a:solidFill>
                <a:effectLst/>
                <a:latin typeface="+mn-lt"/>
                <a:ea typeface="+mn-ea"/>
                <a:cs typeface="+mn-cs"/>
                <a:hlinkClick r:id="rId19" tooltip="Pelage"/>
              </a:rPr>
              <a:t>pelage</a:t>
            </a:r>
            <a:r>
              <a:rPr lang="en-US" sz="1200" b="0" i="0" kern="1200" dirty="0" smtClean="0">
                <a:solidFill>
                  <a:schemeClr val="tx1"/>
                </a:solidFill>
                <a:effectLst/>
                <a:latin typeface="+mn-lt"/>
                <a:ea typeface="+mn-ea"/>
                <a:cs typeface="+mn-cs"/>
              </a:rPr>
              <a:t> and skin color.</a:t>
            </a:r>
            <a:r>
              <a:rPr lang="en-US" sz="1200" b="0" i="0" u="none" strike="noStrike" kern="1200" baseline="30000" dirty="0" smtClean="0">
                <a:solidFill>
                  <a:schemeClr val="tx1"/>
                </a:solidFill>
                <a:effectLst/>
                <a:latin typeface="+mn-lt"/>
                <a:ea typeface="+mn-ea"/>
                <a:cs typeface="+mn-cs"/>
                <a:hlinkClick r:id="rId7"/>
              </a:rPr>
              <a:t>[67]</a:t>
            </a:r>
            <a:r>
              <a:rPr lang="en-US" sz="1200" b="0" i="0" kern="1200" dirty="0" smtClean="0">
                <a:solidFill>
                  <a:schemeClr val="tx1"/>
                </a:solidFill>
                <a:effectLst/>
                <a:latin typeface="+mn-lt"/>
                <a:ea typeface="+mn-ea"/>
                <a:cs typeface="+mn-cs"/>
              </a:rPr>
              <a:t> The dimorphism can be attributed to and affected by different factors, including </a:t>
            </a:r>
            <a:r>
              <a:rPr lang="en-US" sz="1200" b="0" i="0" u="none" strike="noStrike" kern="1200" dirty="0" smtClean="0">
                <a:solidFill>
                  <a:schemeClr val="tx1"/>
                </a:solidFill>
                <a:effectLst/>
                <a:latin typeface="+mn-lt"/>
                <a:ea typeface="+mn-ea"/>
                <a:cs typeface="+mn-cs"/>
                <a:hlinkClick r:id="rId20" tooltip="Mating system"/>
              </a:rPr>
              <a:t>mating system</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7"/>
              </a:rPr>
              <a:t>[68]</a:t>
            </a:r>
            <a:r>
              <a:rPr lang="en-US" sz="1200" b="0" i="0" kern="1200" dirty="0" smtClean="0">
                <a:solidFill>
                  <a:schemeClr val="tx1"/>
                </a:solidFill>
                <a:effectLst/>
                <a:latin typeface="+mn-lt"/>
                <a:ea typeface="+mn-ea"/>
                <a:cs typeface="+mn-cs"/>
              </a:rPr>
              <a:t> size,</a:t>
            </a:r>
            <a:r>
              <a:rPr lang="en-US" sz="1200" b="0" i="0" u="none" strike="noStrike" kern="1200" baseline="30000" dirty="0" smtClean="0">
                <a:solidFill>
                  <a:schemeClr val="tx1"/>
                </a:solidFill>
                <a:effectLst/>
                <a:latin typeface="+mn-lt"/>
                <a:ea typeface="+mn-ea"/>
                <a:cs typeface="+mn-cs"/>
                <a:hlinkClick r:id="rId7"/>
              </a:rPr>
              <a:t>[68]</a:t>
            </a:r>
            <a:r>
              <a:rPr lang="en-US" sz="1200" b="0" i="0" kern="1200" dirty="0" smtClean="0">
                <a:solidFill>
                  <a:schemeClr val="tx1"/>
                </a:solidFill>
                <a:effectLst/>
                <a:latin typeface="+mn-lt"/>
                <a:ea typeface="+mn-ea"/>
                <a:cs typeface="+mn-cs"/>
              </a:rPr>
              <a:t> habitat and diet.</a:t>
            </a:r>
            <a:r>
              <a:rPr lang="en-US" sz="1200" b="0" i="0" u="none" strike="noStrike" kern="1200" baseline="30000" dirty="0" smtClean="0">
                <a:solidFill>
                  <a:schemeClr val="tx1"/>
                </a:solidFill>
                <a:effectLst/>
                <a:latin typeface="+mn-lt"/>
                <a:ea typeface="+mn-ea"/>
                <a:cs typeface="+mn-cs"/>
                <a:hlinkClick r:id="rId7"/>
              </a:rPr>
              <a:t>[69]</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Locomotion</a:t>
            </a:r>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Primate species move by </a:t>
            </a:r>
            <a:r>
              <a:rPr lang="en-US" sz="1200" b="0" i="0" u="none" strike="noStrike" kern="1200" dirty="0" err="1" smtClean="0">
                <a:solidFill>
                  <a:schemeClr val="tx1"/>
                </a:solidFill>
                <a:effectLst/>
                <a:latin typeface="+mn-lt"/>
                <a:ea typeface="+mn-ea"/>
                <a:cs typeface="+mn-cs"/>
                <a:hlinkClick r:id="rId21" tooltip="Brachiation"/>
              </a:rPr>
              <a:t>brachiation</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22" tooltip="Bipedalism"/>
              </a:rPr>
              <a:t>bipedalism</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23" tooltip="Jumping"/>
              </a:rPr>
              <a:t>leaping</a:t>
            </a:r>
            <a:r>
              <a:rPr lang="en-US" sz="1200" b="0" i="0" kern="1200" dirty="0" smtClean="0">
                <a:solidFill>
                  <a:schemeClr val="tx1"/>
                </a:solidFill>
                <a:effectLst/>
                <a:latin typeface="+mn-lt"/>
                <a:ea typeface="+mn-ea"/>
                <a:cs typeface="+mn-cs"/>
              </a:rPr>
              <a:t>, arboreal and terrestrial </a:t>
            </a:r>
            <a:r>
              <a:rPr lang="en-US" sz="1200" b="0" i="0" u="none" strike="noStrike" kern="1200" dirty="0" err="1" smtClean="0">
                <a:solidFill>
                  <a:schemeClr val="tx1"/>
                </a:solidFill>
                <a:effectLst/>
                <a:latin typeface="+mn-lt"/>
                <a:ea typeface="+mn-ea"/>
                <a:cs typeface="+mn-cs"/>
                <a:hlinkClick r:id="rId24" tooltip="Quadruped"/>
              </a:rPr>
              <a:t>quadrupedalism</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25" tooltip="Arboreal locomotion"/>
              </a:rPr>
              <a:t>climbing</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26" tooltip="Knuckle-walking"/>
              </a:rPr>
              <a:t>knuckle-walking</a:t>
            </a:r>
            <a:r>
              <a:rPr lang="en-US" sz="1200" b="0" i="0" kern="1200" dirty="0" smtClean="0">
                <a:solidFill>
                  <a:schemeClr val="tx1"/>
                </a:solidFill>
                <a:effectLst/>
                <a:latin typeface="+mn-lt"/>
                <a:ea typeface="+mn-ea"/>
                <a:cs typeface="+mn-cs"/>
              </a:rPr>
              <a:t> or by a combination of these methods. </a:t>
            </a:r>
          </a:p>
          <a:p>
            <a:endParaRPr lang="en-US" sz="1200" b="0" i="0" kern="1200" dirty="0" smtClean="0">
              <a:solidFill>
                <a:schemeClr val="tx1"/>
              </a:solidFill>
              <a:effectLst/>
              <a:latin typeface="+mn-lt"/>
              <a:ea typeface="+mn-ea"/>
              <a:cs typeface="+mn-cs"/>
            </a:endParaRPr>
          </a:p>
          <a:p>
            <a:r>
              <a:rPr lang="en-US" dirty="0" smtClean="0">
                <a:hlinkClick r:id="rId27"/>
              </a:rPr>
              <a:t>http://www.eskeletons.org/tree.html</a:t>
            </a:r>
            <a:endParaRPr lang="en-US" dirty="0" smtClean="0"/>
          </a:p>
          <a:p>
            <a:endParaRPr lang="en-US" sz="1200" b="0" i="0" kern="1200" dirty="0" smtClean="0">
              <a:solidFill>
                <a:schemeClr val="tx1"/>
              </a:solidFill>
              <a:effectLst/>
              <a:latin typeface="+mn-lt"/>
              <a:ea typeface="+mn-ea"/>
              <a:cs typeface="+mn-cs"/>
            </a:endParaRPr>
          </a:p>
          <a:p>
            <a:r>
              <a:rPr lang="en-US" dirty="0" smtClean="0"/>
              <a:t>These are </a:t>
            </a:r>
            <a:r>
              <a:rPr lang="en-US" dirty="0" err="1" smtClean="0"/>
              <a:t>neotenous</a:t>
            </a:r>
            <a:r>
              <a:rPr lang="en-US" dirty="0" smtClean="0"/>
              <a:t> traits in humans: flattened face,</a:t>
            </a:r>
            <a:r>
              <a:rPr lang="en-US" baseline="30000" dirty="0" smtClean="0">
                <a:hlinkClick r:id="rId28"/>
              </a:rPr>
              <a:t>[2]</a:t>
            </a:r>
            <a:r>
              <a:rPr lang="en-US" dirty="0" smtClean="0"/>
              <a:t> broadened face,</a:t>
            </a:r>
            <a:r>
              <a:rPr lang="en-US" baseline="30000" dirty="0" smtClean="0">
                <a:hlinkClick r:id="rId28"/>
              </a:rPr>
              <a:t>[10]</a:t>
            </a:r>
            <a:r>
              <a:rPr lang="en-US" dirty="0" smtClean="0"/>
              <a:t> large brain,</a:t>
            </a:r>
            <a:r>
              <a:rPr lang="en-US" baseline="30000" dirty="0" smtClean="0">
                <a:hlinkClick r:id="rId28"/>
              </a:rPr>
              <a:t>[2]</a:t>
            </a:r>
            <a:r>
              <a:rPr lang="en-US" dirty="0" smtClean="0"/>
              <a:t> hairless body,</a:t>
            </a:r>
            <a:r>
              <a:rPr lang="en-US" baseline="30000" dirty="0" smtClean="0">
                <a:hlinkClick r:id="rId28"/>
              </a:rPr>
              <a:t>[2]</a:t>
            </a:r>
            <a:r>
              <a:rPr lang="en-US" dirty="0" smtClean="0"/>
              <a:t> hairless face,</a:t>
            </a:r>
            <a:r>
              <a:rPr lang="en-US" baseline="30000" dirty="0" smtClean="0">
                <a:hlinkClick r:id="rId28"/>
              </a:rPr>
              <a:t>[11]</a:t>
            </a:r>
            <a:r>
              <a:rPr lang="en-US" dirty="0" smtClean="0"/>
              <a:t> small nose,</a:t>
            </a:r>
            <a:r>
              <a:rPr lang="en-US" baseline="30000" dirty="0" smtClean="0">
                <a:hlinkClick r:id="rId28"/>
              </a:rPr>
              <a:t>[11]</a:t>
            </a:r>
            <a:r>
              <a:rPr lang="en-US" dirty="0" smtClean="0"/>
              <a:t> reduction of brow ridge,</a:t>
            </a:r>
            <a:r>
              <a:rPr lang="en-US" baseline="30000" dirty="0" smtClean="0">
                <a:hlinkClick r:id="rId28"/>
              </a:rPr>
              <a:t>[2]</a:t>
            </a:r>
            <a:r>
              <a:rPr lang="en-US" dirty="0" smtClean="0"/>
              <a:t> small teeth,</a:t>
            </a:r>
            <a:r>
              <a:rPr lang="en-US" baseline="30000" dirty="0" smtClean="0">
                <a:hlinkClick r:id="rId28"/>
              </a:rPr>
              <a:t>[2]</a:t>
            </a:r>
            <a:r>
              <a:rPr lang="en-US" dirty="0" smtClean="0"/>
              <a:t> small upper jaw (maxilla),</a:t>
            </a:r>
            <a:r>
              <a:rPr lang="en-US" baseline="30000" dirty="0" smtClean="0">
                <a:hlinkClick r:id="rId28"/>
              </a:rPr>
              <a:t>[2]</a:t>
            </a:r>
            <a:r>
              <a:rPr lang="en-US" dirty="0" smtClean="0"/>
              <a:t> small lower jaw (mandible),</a:t>
            </a:r>
            <a:r>
              <a:rPr lang="en-US" baseline="30000" dirty="0" smtClean="0">
                <a:hlinkClick r:id="rId28"/>
              </a:rPr>
              <a:t>[2]</a:t>
            </a:r>
            <a:r>
              <a:rPr lang="en-US" dirty="0" smtClean="0"/>
              <a:t> thinness of skull bones,</a:t>
            </a:r>
            <a:r>
              <a:rPr lang="en-US" baseline="30000" dirty="0" smtClean="0">
                <a:hlinkClick r:id="rId28"/>
              </a:rPr>
              <a:t>[10]</a:t>
            </a:r>
            <a:r>
              <a:rPr lang="en-US" dirty="0" smtClean="0"/>
              <a:t> limbs proportionately short compared to torso length,</a:t>
            </a:r>
            <a:r>
              <a:rPr lang="en-US" baseline="30000" dirty="0" smtClean="0">
                <a:hlinkClick r:id="rId28"/>
              </a:rPr>
              <a:t>[10]</a:t>
            </a:r>
            <a:r>
              <a:rPr lang="en-US" dirty="0" smtClean="0"/>
              <a:t> longer leg than arm length,</a:t>
            </a:r>
            <a:r>
              <a:rPr lang="en-US" baseline="30000" dirty="0" smtClean="0">
                <a:hlinkClick r:id="rId28"/>
              </a:rPr>
              <a:t>[12]</a:t>
            </a:r>
            <a:r>
              <a:rPr lang="en-US" dirty="0" smtClean="0"/>
              <a:t> larger eyes,</a:t>
            </a:r>
            <a:r>
              <a:rPr lang="en-US" baseline="30000" dirty="0" smtClean="0">
                <a:hlinkClick r:id="rId28"/>
              </a:rPr>
              <a:t>[13]</a:t>
            </a:r>
            <a:r>
              <a:rPr lang="en-US" dirty="0" smtClean="0"/>
              <a:t> and upright stance.</a:t>
            </a:r>
            <a:r>
              <a:rPr lang="en-US" baseline="30000" dirty="0" smtClean="0">
                <a:hlinkClick r:id="rId28"/>
              </a:rPr>
              <a:t>[14][7]</a:t>
            </a:r>
            <a:endParaRPr lang="en-US" baseline="30000" dirty="0" smtClean="0"/>
          </a:p>
          <a:p>
            <a:endParaRPr lang="en-US" sz="1200" kern="1200" baseline="30000" dirty="0" smtClean="0">
              <a:solidFill>
                <a:schemeClr val="tx1"/>
              </a:solidFill>
              <a:effectLst/>
              <a:latin typeface="+mn-lt"/>
              <a:ea typeface="+mn-ea"/>
              <a:cs typeface="+mn-cs"/>
            </a:endParaRPr>
          </a:p>
          <a:p>
            <a:r>
              <a:rPr lang="en-US" dirty="0" err="1" smtClean="0"/>
              <a:t>neotenous</a:t>
            </a:r>
            <a:r>
              <a:rPr lang="en-US" dirty="0" smtClean="0"/>
              <a:t> traits in women relative to men: more delicate skeleton, smoother ligament attachments, smaller mastoid processes, reduced </a:t>
            </a:r>
            <a:r>
              <a:rPr lang="en-US" dirty="0" smtClean="0">
                <a:hlinkClick r:id="rId29" tooltip="Brow ridge"/>
              </a:rPr>
              <a:t>brow ridges</a:t>
            </a:r>
            <a:r>
              <a:rPr lang="en-US" dirty="0" smtClean="0"/>
              <a:t>, more forward tilt of the head, narrower joints, less hairy, more delicate skin, retention of </a:t>
            </a:r>
            <a:r>
              <a:rPr lang="en-US" dirty="0" smtClean="0">
                <a:hlinkClick r:id="rId30" tooltip="Lanugo"/>
              </a:rPr>
              <a:t>fetal body hair</a:t>
            </a:r>
            <a:r>
              <a:rPr lang="en-US" dirty="0" smtClean="0"/>
              <a:t>, smaller body size, more backward tilt of pelvis, greater longevity, lower basal metabolism, faster heartbeat, greater extension of development periods, higher pitched voice and larger tear ducts.</a:t>
            </a:r>
            <a:r>
              <a:rPr lang="en-US" baseline="30000" dirty="0" smtClean="0">
                <a:hlinkClick r:id="rId28"/>
              </a:rPr>
              <a:t>[2]</a:t>
            </a:r>
            <a:endParaRPr lang="en-US" dirty="0" smtClean="0"/>
          </a:p>
          <a:p>
            <a:r>
              <a:rPr lang="en-US" dirty="0" smtClean="0"/>
              <a:t>Note that </a:t>
            </a:r>
            <a:r>
              <a:rPr lang="en-US" dirty="0" smtClean="0">
                <a:hlinkClick r:id="rId31" tooltip="Cro-Magnon"/>
              </a:rPr>
              <a:t>Cro-Magnon</a:t>
            </a:r>
            <a:r>
              <a:rPr lang="en-US" dirty="0" smtClean="0"/>
              <a:t> humans (40,000 to 10,000 years ago) differed from co-existing </a:t>
            </a:r>
            <a:r>
              <a:rPr lang="en-US" dirty="0" err="1" smtClean="0">
                <a:hlinkClick r:id="rId32" tooltip="Neanderthal"/>
              </a:rPr>
              <a:t>Neanderthalers</a:t>
            </a:r>
            <a:r>
              <a:rPr lang="en-US" dirty="0" smtClean="0"/>
              <a:t> in the following ways: "higher forehead, less prominent brow ridges, smaller teeth, less robust bodies, and reduced sexual dimorphism."</a:t>
            </a:r>
            <a:r>
              <a:rPr lang="en-US" baseline="30000" dirty="0" smtClean="0">
                <a:hlinkClick r:id="rId28"/>
              </a:rPr>
              <a:t>[20]</a:t>
            </a:r>
            <a:endParaRPr lang="en-US" dirty="0" smtClean="0"/>
          </a:p>
          <a:p>
            <a:endParaRPr lang="en-US" sz="1200" kern="1200" dirty="0" smtClean="0">
              <a:solidFill>
                <a:schemeClr val="tx1"/>
              </a:solidFill>
              <a:effectLst/>
              <a:latin typeface="+mn-lt"/>
              <a:ea typeface="+mn-ea"/>
              <a:cs typeface="+mn-cs"/>
            </a:endParaRPr>
          </a:p>
          <a:p>
            <a:r>
              <a:rPr lang="en-US" dirty="0" smtClean="0"/>
              <a:t>greater prolongation of childhood and retardation of maturity</a:t>
            </a:r>
          </a:p>
          <a:p>
            <a:r>
              <a:rPr lang="en-US" dirty="0" smtClean="0">
                <a:hlinkClick r:id="rId33" tooltip="Physiology"/>
              </a:rPr>
              <a:t>physiological</a:t>
            </a:r>
            <a:r>
              <a:rPr lang="en-US" dirty="0" smtClean="0"/>
              <a:t> (or </a:t>
            </a:r>
            <a:r>
              <a:rPr lang="en-US" dirty="0" smtClean="0">
                <a:hlinkClick r:id="rId34" tooltip="Somatic"/>
              </a:rPr>
              <a:t>somatic</a:t>
            </a:r>
            <a:r>
              <a:rPr lang="en-US" dirty="0" smtClean="0"/>
              <a:t>) development of an animal or organism is slowed or delayed</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0D61F8-93F8-40E0-994B-5AB3A8F174BC}" type="slidenum">
              <a:rPr lang="en-US" smtClean="0"/>
              <a:t>39</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we already know about evolution?</a:t>
            </a:r>
          </a:p>
          <a:p>
            <a:r>
              <a:rPr lang="en-US" dirty="0" smtClean="0"/>
              <a:t>Explain drawings</a:t>
            </a:r>
          </a:p>
          <a:p>
            <a:r>
              <a:rPr lang="en-US" dirty="0" smtClean="0"/>
              <a:t>Skip the cell bio and focus</a:t>
            </a:r>
            <a:r>
              <a:rPr lang="en-US" baseline="0" dirty="0" smtClean="0"/>
              <a:t> on population genetics, organizational biology, and physiology</a:t>
            </a:r>
          </a:p>
          <a:p>
            <a:r>
              <a:rPr lang="en-US" baseline="0" dirty="0" smtClean="0"/>
              <a:t>I like to include lots of pictures &amp; class participation</a:t>
            </a:r>
          </a:p>
          <a:p>
            <a:r>
              <a:rPr lang="en-US" baseline="0" dirty="0" smtClean="0"/>
              <a:t>	if I call out a question and you answer, I’ll give you candy</a:t>
            </a:r>
          </a:p>
          <a:p>
            <a:r>
              <a:rPr lang="en-US" baseline="0" dirty="0" smtClean="0"/>
              <a:t>	let me know if I’m going too slow or too fast, you have questions, </a:t>
            </a:r>
            <a:r>
              <a:rPr lang="en-US" baseline="0" dirty="0" err="1" smtClean="0"/>
              <a:t>etc</a:t>
            </a:r>
            <a:endParaRPr lang="en-US" baseline="0" dirty="0" smtClean="0"/>
          </a:p>
          <a:p>
            <a:r>
              <a:rPr lang="en-US" baseline="0" dirty="0" smtClean="0"/>
              <a:t>I am terrible at remembering years, which are boring/useless anyway unless you’re a history major, so I will be leaving them out for the most part.</a:t>
            </a:r>
            <a:endParaRPr lang="en-US" dirty="0"/>
          </a:p>
        </p:txBody>
      </p:sp>
      <p:sp>
        <p:nvSpPr>
          <p:cNvPr id="4" name="Slide Number Placeholder 3"/>
          <p:cNvSpPr>
            <a:spLocks noGrp="1"/>
          </p:cNvSpPr>
          <p:nvPr>
            <p:ph type="sldNum" sz="quarter" idx="10"/>
          </p:nvPr>
        </p:nvSpPr>
        <p:spPr/>
        <p:txBody>
          <a:bodyPr/>
          <a:lstStyle/>
          <a:p>
            <a:fld id="{FD0D61F8-93F8-40E0-994B-5AB3A8F174BC}" type="slidenum">
              <a:rPr lang="en-US" smtClean="0"/>
              <a:t>4</a:t>
            </a:fld>
            <a:endParaRPr lang="en-US"/>
          </a:p>
        </p:txBody>
      </p:sp>
    </p:spTree>
    <p:extLst>
      <p:ext uri="{BB962C8B-B14F-4D97-AF65-F5344CB8AC3E}">
        <p14:creationId xmlns:p14="http://schemas.microsoft.com/office/powerpoint/2010/main" val="3640502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Social systems</a:t>
            </a:r>
          </a:p>
          <a:p>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Jane Goodall"/>
              </a:rPr>
              <a:t>Jane </a:t>
            </a:r>
            <a:r>
              <a:rPr lang="en-US" sz="1200" b="0" i="0" u="none" strike="noStrike" kern="1200" dirty="0" err="1" smtClean="0">
                <a:solidFill>
                  <a:schemeClr val="tx1"/>
                </a:solidFill>
                <a:effectLst/>
                <a:latin typeface="+mn-lt"/>
                <a:ea typeface="+mn-ea"/>
                <a:cs typeface="+mn-cs"/>
                <a:hlinkClick r:id="rId3" tooltip="Jane Goodall"/>
              </a:rPr>
              <a:t>Goodall</a:t>
            </a:r>
            <a:r>
              <a:rPr lang="en-US" sz="1200" b="0" i="0" kern="1200" dirty="0" smtClean="0">
                <a:solidFill>
                  <a:schemeClr val="tx1"/>
                </a:solidFill>
                <a:effectLst/>
                <a:latin typeface="+mn-lt"/>
                <a:ea typeface="+mn-ea"/>
                <a:cs typeface="+mn-cs"/>
              </a:rPr>
              <a:t>, who studied in the </a:t>
            </a:r>
            <a:r>
              <a:rPr lang="en-US" sz="1200" b="0" i="0" u="none" strike="noStrike" kern="1200" dirty="0" err="1" smtClean="0">
                <a:solidFill>
                  <a:schemeClr val="tx1"/>
                </a:solidFill>
                <a:effectLst/>
                <a:latin typeface="+mn-lt"/>
                <a:ea typeface="+mn-ea"/>
                <a:cs typeface="+mn-cs"/>
                <a:hlinkClick r:id="rId4" tooltip="Gombe Stream National Park"/>
              </a:rPr>
              <a:t>Gombe</a:t>
            </a:r>
            <a:r>
              <a:rPr lang="en-US" sz="1200" b="0" i="0" u="none" strike="noStrike" kern="1200" dirty="0" smtClean="0">
                <a:solidFill>
                  <a:schemeClr val="tx1"/>
                </a:solidFill>
                <a:effectLst/>
                <a:latin typeface="+mn-lt"/>
                <a:ea typeface="+mn-ea"/>
                <a:cs typeface="+mn-cs"/>
                <a:hlinkClick r:id="rId4" tooltip="Gombe Stream National Park"/>
              </a:rPr>
              <a:t> Stream National Park</a:t>
            </a:r>
            <a:r>
              <a:rPr lang="en-US" sz="1200" b="0" i="0" kern="1200" dirty="0" smtClean="0">
                <a:solidFill>
                  <a:schemeClr val="tx1"/>
                </a:solidFill>
                <a:effectLst/>
                <a:latin typeface="+mn-lt"/>
                <a:ea typeface="+mn-ea"/>
                <a:cs typeface="+mn-cs"/>
              </a:rPr>
              <a:t>, noted </a:t>
            </a:r>
            <a:r>
              <a:rPr lang="en-US" sz="1200" b="0" i="0" u="none" strike="noStrike" kern="1200" dirty="0" smtClean="0">
                <a:solidFill>
                  <a:schemeClr val="tx1"/>
                </a:solidFill>
                <a:effectLst/>
                <a:latin typeface="+mn-lt"/>
                <a:ea typeface="+mn-ea"/>
                <a:cs typeface="+mn-cs"/>
                <a:hlinkClick r:id="rId5" tooltip="Fission-fusion society"/>
              </a:rPr>
              <a:t>fission-fusion societies</a:t>
            </a:r>
            <a:r>
              <a:rPr lang="en-US" sz="1200" b="0" i="0" kern="1200" dirty="0" smtClean="0">
                <a:solidFill>
                  <a:schemeClr val="tx1"/>
                </a:solidFill>
                <a:effectLst/>
                <a:latin typeface="+mn-lt"/>
                <a:ea typeface="+mn-ea"/>
                <a:cs typeface="+mn-cs"/>
              </a:rPr>
              <a:t> in chimpanzees</a:t>
            </a:r>
          </a:p>
          <a:p>
            <a:r>
              <a:rPr lang="en-US" sz="1200" b="0" i="0" kern="1200" dirty="0" smtClean="0">
                <a:solidFill>
                  <a:schemeClr val="tx1"/>
                </a:solidFill>
                <a:effectLst/>
                <a:latin typeface="+mn-lt"/>
                <a:ea typeface="+mn-ea"/>
                <a:cs typeface="+mn-cs"/>
              </a:rPr>
              <a:t>Within a social group there is a balance between cooperation and competition. Cooperative behaviors include </a:t>
            </a:r>
            <a:r>
              <a:rPr lang="en-US" sz="1200" b="0" i="0" u="none" strike="noStrike" kern="1200" dirty="0" smtClean="0">
                <a:solidFill>
                  <a:schemeClr val="tx1"/>
                </a:solidFill>
                <a:effectLst/>
                <a:latin typeface="+mn-lt"/>
                <a:ea typeface="+mn-ea"/>
                <a:cs typeface="+mn-cs"/>
                <a:hlinkClick r:id="rId6" tooltip="Social grooming"/>
              </a:rPr>
              <a:t>social grooming</a:t>
            </a:r>
            <a:r>
              <a:rPr lang="en-US" sz="1200" b="0" i="0" kern="1200" dirty="0" smtClean="0">
                <a:solidFill>
                  <a:schemeClr val="tx1"/>
                </a:solidFill>
                <a:effectLst/>
                <a:latin typeface="+mn-lt"/>
                <a:ea typeface="+mn-ea"/>
                <a:cs typeface="+mn-cs"/>
              </a:rPr>
              <a:t> (removing </a:t>
            </a:r>
            <a:r>
              <a:rPr lang="en-US" sz="1200" b="0" i="0" u="none" strike="noStrike" kern="1200" dirty="0" smtClean="0">
                <a:solidFill>
                  <a:schemeClr val="tx1"/>
                </a:solidFill>
                <a:effectLst/>
                <a:latin typeface="+mn-lt"/>
                <a:ea typeface="+mn-ea"/>
                <a:cs typeface="+mn-cs"/>
                <a:hlinkClick r:id="rId7" tooltip="Parasitism"/>
              </a:rPr>
              <a:t>skin parasites</a:t>
            </a:r>
            <a:r>
              <a:rPr lang="en-US" sz="1200" b="0" i="0" kern="1200" dirty="0" smtClean="0">
                <a:solidFill>
                  <a:schemeClr val="tx1"/>
                </a:solidFill>
                <a:effectLst/>
                <a:latin typeface="+mn-lt"/>
                <a:ea typeface="+mn-ea"/>
                <a:cs typeface="+mn-cs"/>
              </a:rPr>
              <a:t> and cleaning wounds), food sharing, and collective defense against predators or of a territory. Aggressive behaviors often signal competition for availability of food, sleeping sites or mates. Aggression is also used in establishing </a:t>
            </a:r>
            <a:r>
              <a:rPr lang="en-US" sz="1200" b="0" i="0" u="none" strike="noStrike" kern="1200" dirty="0" smtClean="0">
                <a:solidFill>
                  <a:schemeClr val="tx1"/>
                </a:solidFill>
                <a:effectLst/>
                <a:latin typeface="+mn-lt"/>
                <a:ea typeface="+mn-ea"/>
                <a:cs typeface="+mn-cs"/>
                <a:hlinkClick r:id="rId8" tooltip="Dominance hierarchy"/>
              </a:rPr>
              <a:t>dominance hierarchies</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9"/>
              </a:rPr>
              <a:t>[53][79]</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Primates have advanced cognitive abilities: some make tools and use them to acquire food and for social displays;</a:t>
            </a:r>
            <a:r>
              <a:rPr lang="en-US" sz="1200" b="0" i="0" u="none" strike="noStrike" kern="1200" baseline="30000" dirty="0" smtClean="0">
                <a:solidFill>
                  <a:schemeClr val="tx1"/>
                </a:solidFill>
                <a:effectLst/>
                <a:latin typeface="+mn-lt"/>
                <a:ea typeface="+mn-ea"/>
                <a:cs typeface="+mn-cs"/>
                <a:hlinkClick r:id="rId9"/>
              </a:rPr>
              <a:t>[84][85]</a:t>
            </a:r>
            <a:r>
              <a:rPr lang="en-US" sz="1200" b="0" i="0" kern="1200" dirty="0" smtClean="0">
                <a:solidFill>
                  <a:schemeClr val="tx1"/>
                </a:solidFill>
                <a:effectLst/>
                <a:latin typeface="+mn-lt"/>
                <a:ea typeface="+mn-ea"/>
                <a:cs typeface="+mn-cs"/>
              </a:rPr>
              <a:t> some have sophisticated hunting strategies requiring cooperation, influence and rank;</a:t>
            </a:r>
            <a:r>
              <a:rPr lang="en-US" sz="1200" b="0" i="0" u="none" strike="noStrike" kern="1200" baseline="30000" dirty="0" smtClean="0">
                <a:solidFill>
                  <a:schemeClr val="tx1"/>
                </a:solidFill>
                <a:effectLst/>
                <a:latin typeface="+mn-lt"/>
                <a:ea typeface="+mn-ea"/>
                <a:cs typeface="+mn-cs"/>
                <a:hlinkClick r:id="rId9"/>
              </a:rPr>
              <a:t>[86]</a:t>
            </a:r>
            <a:r>
              <a:rPr lang="en-US" sz="1200" b="0" i="0" kern="1200" dirty="0" smtClean="0">
                <a:solidFill>
                  <a:schemeClr val="tx1"/>
                </a:solidFill>
                <a:effectLst/>
                <a:latin typeface="+mn-lt"/>
                <a:ea typeface="+mn-ea"/>
                <a:cs typeface="+mn-cs"/>
              </a:rPr>
              <a:t> they are status conscious, manipulative and capable of deception;</a:t>
            </a:r>
            <a:r>
              <a:rPr lang="en-US" sz="1200" b="0" i="0" u="none" strike="noStrike" kern="1200" baseline="30000" dirty="0" smtClean="0">
                <a:solidFill>
                  <a:schemeClr val="tx1"/>
                </a:solidFill>
                <a:effectLst/>
                <a:latin typeface="+mn-lt"/>
                <a:ea typeface="+mn-ea"/>
                <a:cs typeface="+mn-cs"/>
                <a:hlinkClick r:id="rId9"/>
              </a:rPr>
              <a:t>[87]</a:t>
            </a:r>
            <a:r>
              <a:rPr lang="en-US" sz="1200" b="0" i="0" kern="1200" dirty="0" smtClean="0">
                <a:solidFill>
                  <a:schemeClr val="tx1"/>
                </a:solidFill>
                <a:effectLst/>
                <a:latin typeface="+mn-lt"/>
                <a:ea typeface="+mn-ea"/>
                <a:cs typeface="+mn-cs"/>
              </a:rPr>
              <a:t> they can </a:t>
            </a:r>
            <a:r>
              <a:rPr lang="en-US" sz="1200" b="0" i="0" kern="1200" dirty="0" err="1" smtClean="0">
                <a:solidFill>
                  <a:schemeClr val="tx1"/>
                </a:solidFill>
                <a:effectLst/>
                <a:latin typeface="+mn-lt"/>
                <a:ea typeface="+mn-ea"/>
                <a:cs typeface="+mn-cs"/>
              </a:rPr>
              <a:t>recognise</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10" tooltip="Kinship"/>
              </a:rPr>
              <a:t>kin</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11" tooltip="Conspecific"/>
              </a:rPr>
              <a:t>conspecifics</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9"/>
              </a:rPr>
              <a:t>[88][89]</a:t>
            </a:r>
            <a:r>
              <a:rPr lang="en-US" sz="1200" b="0" i="0" kern="1200" dirty="0" smtClean="0">
                <a:solidFill>
                  <a:schemeClr val="tx1"/>
                </a:solidFill>
                <a:effectLst/>
                <a:latin typeface="+mn-lt"/>
                <a:ea typeface="+mn-ea"/>
                <a:cs typeface="+mn-cs"/>
              </a:rPr>
              <a:t> and they can learn to use symbols and understand aspects of human language including some relational syntax and concepts of number and numerical sequence.</a:t>
            </a:r>
            <a:r>
              <a:rPr lang="en-US" sz="1200" b="0" i="0" u="none" strike="noStrike" kern="1200" baseline="30000" dirty="0" smtClean="0">
                <a:solidFill>
                  <a:schemeClr val="tx1"/>
                </a:solidFill>
                <a:effectLst/>
                <a:latin typeface="+mn-lt"/>
                <a:ea typeface="+mn-ea"/>
                <a:cs typeface="+mn-cs"/>
                <a:hlinkClick r:id="rId9"/>
              </a:rPr>
              <a:t>[90][91][92]</a:t>
            </a:r>
            <a:r>
              <a:rPr lang="en-US" sz="1200" b="0" i="0" kern="1200" dirty="0" smtClean="0">
                <a:solidFill>
                  <a:schemeClr val="tx1"/>
                </a:solidFill>
                <a:effectLst/>
                <a:latin typeface="+mn-lt"/>
                <a:ea typeface="+mn-ea"/>
                <a:cs typeface="+mn-cs"/>
              </a:rPr>
              <a:t> Research in primate cognition explores problem solving, memory, social interaction, a </a:t>
            </a:r>
            <a:r>
              <a:rPr lang="en-US" sz="1200" b="0" i="0" u="none" strike="noStrike" kern="1200" dirty="0" smtClean="0">
                <a:solidFill>
                  <a:schemeClr val="tx1"/>
                </a:solidFill>
                <a:effectLst/>
                <a:latin typeface="+mn-lt"/>
                <a:ea typeface="+mn-ea"/>
                <a:cs typeface="+mn-cs"/>
                <a:hlinkClick r:id="rId12" tooltip="Theory of mind"/>
              </a:rPr>
              <a:t>theory of mind</a:t>
            </a:r>
            <a:r>
              <a:rPr lang="en-US" sz="1200" b="0" i="0" kern="1200" dirty="0" smtClean="0">
                <a:solidFill>
                  <a:schemeClr val="tx1"/>
                </a:solidFill>
                <a:effectLst/>
                <a:latin typeface="+mn-lt"/>
                <a:ea typeface="+mn-ea"/>
                <a:cs typeface="+mn-cs"/>
              </a:rPr>
              <a:t>, and numerical, spatial, and abstract concepts.</a:t>
            </a:r>
            <a:r>
              <a:rPr lang="en-US" sz="1200" b="0" i="0" u="none" strike="noStrike" kern="1200" baseline="30000" dirty="0" smtClean="0">
                <a:solidFill>
                  <a:schemeClr val="tx1"/>
                </a:solidFill>
                <a:effectLst/>
                <a:latin typeface="+mn-lt"/>
                <a:ea typeface="+mn-ea"/>
                <a:cs typeface="+mn-cs"/>
                <a:hlinkClick r:id="rId9"/>
              </a:rPr>
              <a:t>[93]</a:t>
            </a:r>
            <a:r>
              <a:rPr lang="en-US" sz="1200" b="0" i="0" kern="1200" dirty="0" smtClean="0">
                <a:solidFill>
                  <a:schemeClr val="tx1"/>
                </a:solidFill>
                <a:effectLst/>
                <a:latin typeface="+mn-lt"/>
                <a:ea typeface="+mn-ea"/>
                <a:cs typeface="+mn-cs"/>
              </a:rPr>
              <a:t> </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Primates have a longer </a:t>
            </a:r>
            <a:r>
              <a:rPr lang="en-US" sz="1200" b="0" i="0" u="none" strike="noStrike" kern="1200" dirty="0" smtClean="0">
                <a:solidFill>
                  <a:schemeClr val="tx1"/>
                </a:solidFill>
                <a:effectLst/>
                <a:latin typeface="+mn-lt"/>
                <a:ea typeface="+mn-ea"/>
                <a:cs typeface="+mn-cs"/>
                <a:hlinkClick r:id="rId13" tooltip="Juvenile (organism)"/>
              </a:rPr>
              <a:t>juvenile</a:t>
            </a:r>
            <a:r>
              <a:rPr lang="en-US" sz="1200" b="0" i="0" kern="1200" dirty="0" smtClean="0">
                <a:solidFill>
                  <a:schemeClr val="tx1"/>
                </a:solidFill>
                <a:effectLst/>
                <a:latin typeface="+mn-lt"/>
                <a:ea typeface="+mn-ea"/>
                <a:cs typeface="+mn-cs"/>
              </a:rPr>
              <a:t> period between weaning and sexual maturity than other mammals of similar size.</a:t>
            </a:r>
            <a:r>
              <a:rPr lang="en-US" sz="1200" b="0" i="0" u="none" strike="noStrike" kern="1200" baseline="30000" dirty="0" smtClean="0">
                <a:solidFill>
                  <a:schemeClr val="tx1"/>
                </a:solidFill>
                <a:effectLst/>
                <a:latin typeface="+mn-lt"/>
                <a:ea typeface="+mn-ea"/>
                <a:cs typeface="+mn-cs"/>
                <a:hlinkClick r:id="rId9"/>
              </a:rPr>
              <a:t>[35]</a:t>
            </a:r>
            <a:r>
              <a:rPr lang="en-US" sz="1200" b="0" i="0" kern="1200" dirty="0" smtClean="0">
                <a:solidFill>
                  <a:schemeClr val="tx1"/>
                </a:solidFill>
                <a:effectLst/>
                <a:latin typeface="+mn-lt"/>
                <a:ea typeface="+mn-ea"/>
                <a:cs typeface="+mn-cs"/>
              </a:rPr>
              <a:t> → learn more about predators and hunting</a:t>
            </a:r>
          </a:p>
          <a:p>
            <a:r>
              <a:rPr lang="en-US" sz="1200" b="0" i="0" kern="1200" dirty="0" smtClean="0">
                <a:solidFill>
                  <a:schemeClr val="tx1"/>
                </a:solidFill>
                <a:effectLst/>
                <a:latin typeface="+mn-lt"/>
                <a:ea typeface="+mn-ea"/>
                <a:cs typeface="+mn-cs"/>
              </a:rPr>
              <a:t>Primates, especially females, have longer lifespans than other similarly sized mammals.</a:t>
            </a:r>
            <a:r>
              <a:rPr lang="en-US" sz="1200" b="0" i="0" u="none" strike="noStrike" kern="1200" baseline="30000" dirty="0" smtClean="0">
                <a:solidFill>
                  <a:schemeClr val="tx1"/>
                </a:solidFill>
                <a:effectLst/>
                <a:latin typeface="+mn-lt"/>
                <a:ea typeface="+mn-ea"/>
                <a:cs typeface="+mn-cs"/>
                <a:hlinkClick r:id="rId9"/>
              </a:rPr>
              <a:t>[35]</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longer development period --&gt; head can pass through birth canal, yet women can still run</a:t>
            </a:r>
          </a:p>
        </p:txBody>
      </p:sp>
      <p:sp>
        <p:nvSpPr>
          <p:cNvPr id="4" name="Slide Number Placeholder 3"/>
          <p:cNvSpPr>
            <a:spLocks noGrp="1"/>
          </p:cNvSpPr>
          <p:nvPr>
            <p:ph type="sldNum" sz="quarter" idx="10"/>
          </p:nvPr>
        </p:nvSpPr>
        <p:spPr/>
        <p:txBody>
          <a:bodyPr/>
          <a:lstStyle/>
          <a:p>
            <a:fld id="{FD0D61F8-93F8-40E0-994B-5AB3A8F174BC}" type="slidenum">
              <a:rPr lang="en-US" smtClean="0"/>
              <a:t>40</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evolutionary necessities for language acquisition:</a:t>
            </a:r>
          </a:p>
          <a:p>
            <a:r>
              <a:rPr lang="en-US" sz="1200" b="0" i="0" kern="1200" dirty="0" smtClean="0">
                <a:solidFill>
                  <a:schemeClr val="tx1"/>
                </a:solidFill>
                <a:effectLst/>
                <a:latin typeface="+mn-lt"/>
                <a:ea typeface="+mn-ea"/>
                <a:cs typeface="+mn-cs"/>
              </a:rPr>
              <a:t>	social communication and brain size</a:t>
            </a:r>
          </a:p>
          <a:p>
            <a:r>
              <a:rPr lang="en-US" sz="1200" b="0" i="0" kern="1200" dirty="0" smtClean="0">
                <a:solidFill>
                  <a:schemeClr val="tx1"/>
                </a:solidFill>
                <a:effectLst/>
                <a:latin typeface="+mn-lt"/>
                <a:ea typeface="+mn-ea"/>
                <a:cs typeface="+mn-cs"/>
              </a:rPr>
              <a:t>	brain expansion</a:t>
            </a:r>
          </a:p>
          <a:p>
            <a:r>
              <a:rPr lang="en-US" sz="1200" b="0" i="0" kern="1200" dirty="0" smtClean="0">
                <a:solidFill>
                  <a:schemeClr val="tx1"/>
                </a:solidFill>
                <a:effectLst/>
                <a:latin typeface="+mn-lt"/>
                <a:ea typeface="+mn-ea"/>
                <a:cs typeface="+mn-cs"/>
              </a:rPr>
              <a:t>	increasing cerebral asymmetry</a:t>
            </a:r>
          </a:p>
          <a:p>
            <a:r>
              <a:rPr lang="en-US" sz="1200" b="0" i="0" kern="1200" dirty="0" smtClean="0">
                <a:solidFill>
                  <a:schemeClr val="tx1"/>
                </a:solidFill>
                <a:effectLst/>
                <a:latin typeface="+mn-lt"/>
                <a:ea typeface="+mn-ea"/>
                <a:cs typeface="+mn-cs"/>
              </a:rPr>
              <a:t>	expansion of the brain enables more synaptic connections and perhaps greater independence of hemispheres (asymmetry and specialization). In this perspective the human brain can become 3x2 the size of its cousins‘</a:t>
            </a:r>
          </a:p>
          <a:p>
            <a:r>
              <a:rPr lang="en-US" sz="1200" b="0" i="0" kern="1200" dirty="0" smtClean="0">
                <a:solidFill>
                  <a:schemeClr val="tx1"/>
                </a:solidFill>
                <a:effectLst/>
                <a:latin typeface="+mn-lt"/>
                <a:ea typeface="+mn-ea"/>
                <a:cs typeface="+mn-cs"/>
              </a:rPr>
              <a:t>	language areas</a:t>
            </a:r>
          </a:p>
          <a:p>
            <a:r>
              <a:rPr lang="en-US" sz="1200" b="0" i="0" kern="1200" dirty="0" smtClean="0">
                <a:solidFill>
                  <a:schemeClr val="tx1"/>
                </a:solidFill>
                <a:effectLst/>
                <a:latin typeface="+mn-lt"/>
                <a:ea typeface="+mn-ea"/>
                <a:cs typeface="+mn-cs"/>
              </a:rPr>
              <a:t>	brain control and acquisition of fine rapid movements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purpose of language:</a:t>
            </a:r>
          </a:p>
          <a:p>
            <a:r>
              <a:rPr lang="en-US" sz="1200" b="0" i="0" kern="1200" dirty="0" smtClean="0">
                <a:solidFill>
                  <a:schemeClr val="tx1"/>
                </a:solidFill>
                <a:effectLst/>
                <a:latin typeface="+mn-lt"/>
                <a:ea typeface="+mn-ea"/>
                <a:cs typeface="+mn-cs"/>
              </a:rPr>
              <a:t>labels for objects, internal representations, convey what we think</a:t>
            </a:r>
          </a:p>
          <a:p>
            <a:r>
              <a:rPr lang="en-US" sz="1200" b="0" i="0" kern="1200" dirty="0" smtClean="0">
                <a:solidFill>
                  <a:schemeClr val="tx1"/>
                </a:solidFill>
                <a:effectLst/>
                <a:latin typeface="+mn-lt"/>
                <a:ea typeface="+mn-ea"/>
                <a:cs typeface="+mn-cs"/>
              </a:rPr>
              <a:t>developed from altering existing nerve connections rather than building new brains structures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Has</a:t>
            </a:r>
            <a:r>
              <a:rPr lang="en-US" sz="1200" b="1" i="0" kern="1200" baseline="0" dirty="0" smtClean="0">
                <a:solidFill>
                  <a:schemeClr val="tx1"/>
                </a:solidFill>
                <a:effectLst/>
                <a:latin typeface="+mn-lt"/>
                <a:ea typeface="+mn-ea"/>
                <a:cs typeface="+mn-cs"/>
              </a:rPr>
              <a:t> anyone seen rise of the planets of the Apes?</a:t>
            </a:r>
            <a:endParaRPr lang="en-US" sz="1200" b="1"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Chimps can learn ASL through</a:t>
            </a:r>
            <a:r>
              <a:rPr lang="en-US" sz="1200" b="0" i="0" kern="1200" baseline="0" dirty="0" smtClean="0">
                <a:solidFill>
                  <a:schemeClr val="tx1"/>
                </a:solidFill>
                <a:effectLst/>
                <a:latin typeface="+mn-lt"/>
                <a:ea typeface="+mn-ea"/>
                <a:cs typeface="+mn-cs"/>
              </a:rPr>
              <a:t> abstract concepts like colors and shapes, but do not have grammar, as we will discuss later</a:t>
            </a:r>
          </a:p>
          <a:p>
            <a:r>
              <a:rPr lang="en-US" sz="1200" b="0" i="0" kern="1200" baseline="0" dirty="0" smtClean="0">
                <a:solidFill>
                  <a:schemeClr val="tx1"/>
                </a:solidFill>
                <a:effectLst/>
                <a:latin typeface="+mn-lt"/>
                <a:ea typeface="+mn-ea"/>
                <a:cs typeface="+mn-cs"/>
              </a:rPr>
              <a:t>Washoe the chimp had a vocabulary of 250 words and taught other chimps ASL</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0D61F8-93F8-40E0-994B-5AB3A8F174BC}" type="slidenum">
              <a:rPr lang="en-US" smtClean="0"/>
              <a:t>41</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en-US" b="1" dirty="0" smtClean="0"/>
              <a:t>Before 5 </a:t>
            </a:r>
            <a:r>
              <a:rPr lang="en-US" b="1" dirty="0" err="1" smtClean="0"/>
              <a:t>mya</a:t>
            </a:r>
            <a:r>
              <a:rPr lang="en-US" b="1" dirty="0" smtClean="0"/>
              <a:t>: </a:t>
            </a:r>
            <a:r>
              <a:rPr lang="en-US" dirty="0" smtClean="0"/>
              <a:t>In Africa, our ancestral lineage and the chimpanzee lineage split. </a:t>
            </a:r>
          </a:p>
          <a:p>
            <a:r>
              <a:rPr lang="en-US" dirty="0" smtClean="0"/>
              <a:t>2) </a:t>
            </a:r>
            <a:r>
              <a:rPr lang="en-US" b="1" dirty="0" smtClean="0"/>
              <a:t>Before 4 </a:t>
            </a:r>
            <a:r>
              <a:rPr lang="en-US" b="1" dirty="0" err="1" smtClean="0"/>
              <a:t>mya</a:t>
            </a:r>
            <a:r>
              <a:rPr lang="en-US" b="1" dirty="0" smtClean="0"/>
              <a:t>:</a:t>
            </a:r>
            <a:r>
              <a:rPr lang="en-US" dirty="0" smtClean="0"/>
              <a:t> The hominid </a:t>
            </a:r>
            <a:r>
              <a:rPr lang="en-US" i="1" dirty="0" smtClean="0"/>
              <a:t>Australopithecus </a:t>
            </a:r>
            <a:r>
              <a:rPr lang="en-US" i="1" dirty="0" err="1" smtClean="0"/>
              <a:t>anamensis</a:t>
            </a:r>
            <a:r>
              <a:rPr lang="en-US" dirty="0" smtClean="0"/>
              <a:t> walked around what is now Kenya on its hind legs.</a:t>
            </a:r>
          </a:p>
          <a:p>
            <a:r>
              <a:rPr lang="en-US" dirty="0" smtClean="0"/>
              <a:t>3) </a:t>
            </a:r>
            <a:r>
              <a:rPr lang="en-US" b="1" dirty="0" smtClean="0"/>
              <a:t>&gt;3 </a:t>
            </a:r>
            <a:r>
              <a:rPr lang="en-US" b="1" dirty="0" err="1" smtClean="0"/>
              <a:t>mya</a:t>
            </a:r>
            <a:r>
              <a:rPr lang="en-US" b="1" dirty="0" smtClean="0"/>
              <a:t>: </a:t>
            </a:r>
            <a:r>
              <a:rPr lang="en-US" i="1" dirty="0" smtClean="0"/>
              <a:t>Australopithecus </a:t>
            </a:r>
            <a:r>
              <a:rPr lang="en-US" i="1" dirty="0" err="1" smtClean="0"/>
              <a:t>afarensis</a:t>
            </a:r>
            <a:r>
              <a:rPr lang="en-US" dirty="0" smtClean="0"/>
              <a:t> (“Lucy”) lived in Africa.</a:t>
            </a:r>
          </a:p>
          <a:p>
            <a:r>
              <a:rPr lang="en-US" dirty="0" smtClean="0"/>
              <a:t>4) </a:t>
            </a:r>
            <a:r>
              <a:rPr lang="en-US" b="1" dirty="0" smtClean="0"/>
              <a:t>2.5 </a:t>
            </a:r>
            <a:r>
              <a:rPr lang="en-US" b="1" dirty="0" err="1" smtClean="0"/>
              <a:t>mya</a:t>
            </a:r>
            <a:r>
              <a:rPr lang="en-US" b="1" dirty="0" smtClean="0"/>
              <a:t>:</a:t>
            </a:r>
            <a:r>
              <a:rPr lang="en-US" dirty="0" smtClean="0"/>
              <a:t> Some hominids made tools by chipping stones to form a cutting edge. There were perhaps four or more species of hominid living in Africa.</a:t>
            </a:r>
          </a:p>
          <a:p>
            <a:r>
              <a:rPr lang="en-US" dirty="0" smtClean="0"/>
              <a:t>5) </a:t>
            </a:r>
            <a:r>
              <a:rPr lang="en-US" b="1" dirty="0" smtClean="0"/>
              <a:t>2 </a:t>
            </a:r>
            <a:r>
              <a:rPr lang="en-US" b="1" dirty="0" err="1" smtClean="0"/>
              <a:t>mya</a:t>
            </a:r>
            <a:r>
              <a:rPr lang="en-US" b="1" dirty="0" smtClean="0"/>
              <a:t>:</a:t>
            </a:r>
            <a:r>
              <a:rPr lang="en-US" dirty="0" smtClean="0"/>
              <a:t> The first members of the Homo clade, with their relatively large brains, lived in Africa.</a:t>
            </a:r>
          </a:p>
          <a:p>
            <a:r>
              <a:rPr lang="en-US" dirty="0" smtClean="0"/>
              <a:t>6) </a:t>
            </a:r>
            <a:r>
              <a:rPr lang="en-US" b="1" dirty="0" smtClean="0"/>
              <a:t>1.5 </a:t>
            </a:r>
            <a:r>
              <a:rPr lang="en-US" b="1" dirty="0" err="1" smtClean="0"/>
              <a:t>mya</a:t>
            </a:r>
            <a:r>
              <a:rPr lang="en-US" b="1" dirty="0" smtClean="0"/>
              <a:t>:</a:t>
            </a:r>
            <a:r>
              <a:rPr lang="en-US" dirty="0" smtClean="0"/>
              <a:t> Hand axes were used. Also, hominids had spread out of Africa and into much of Asia and Europe. These hominids included the ancestors of Neanderthals (</a:t>
            </a:r>
            <a:r>
              <a:rPr lang="en-US" i="1" dirty="0" smtClean="0"/>
              <a:t>Homo </a:t>
            </a:r>
            <a:r>
              <a:rPr lang="en-US" i="1" dirty="0" err="1" smtClean="0"/>
              <a:t>neanderthalensis</a:t>
            </a:r>
            <a:r>
              <a:rPr lang="en-US" dirty="0" smtClean="0"/>
              <a:t>) in Europe and </a:t>
            </a:r>
            <a:r>
              <a:rPr lang="en-US" i="1" dirty="0" smtClean="0"/>
              <a:t>Homo erectus</a:t>
            </a:r>
            <a:r>
              <a:rPr lang="en-US" dirty="0" smtClean="0"/>
              <a:t> in Asia.</a:t>
            </a:r>
          </a:p>
          <a:p>
            <a:r>
              <a:rPr lang="en-US" dirty="0" smtClean="0"/>
              <a:t>7) </a:t>
            </a:r>
            <a:r>
              <a:rPr lang="en-US" b="1" dirty="0" smtClean="0"/>
              <a:t>100,000 years ago:</a:t>
            </a:r>
            <a:r>
              <a:rPr lang="en-US" dirty="0" smtClean="0"/>
              <a:t> Human brains reached more or less the current range of sizes. Early </a:t>
            </a:r>
            <a:r>
              <a:rPr lang="en-US" i="1" dirty="0" smtClean="0"/>
              <a:t>Homo sapiens</a:t>
            </a:r>
            <a:r>
              <a:rPr lang="en-US" dirty="0" smtClean="0"/>
              <a:t> lived in Africa. At the same time, </a:t>
            </a:r>
            <a:r>
              <a:rPr lang="en-US" i="1" dirty="0" smtClean="0"/>
              <a:t>Homo </a:t>
            </a:r>
            <a:r>
              <a:rPr lang="en-US" i="1" dirty="0" err="1" smtClean="0"/>
              <a:t>neanderthalensis</a:t>
            </a:r>
            <a:r>
              <a:rPr lang="en-US" dirty="0" smtClean="0"/>
              <a:t> and </a:t>
            </a:r>
            <a:r>
              <a:rPr lang="en-US" i="1" dirty="0" smtClean="0"/>
              <a:t>Homo erectus</a:t>
            </a:r>
            <a:r>
              <a:rPr lang="en-US" dirty="0" smtClean="0"/>
              <a:t> lived in other parts of the Old World.</a:t>
            </a:r>
          </a:p>
          <a:p>
            <a:r>
              <a:rPr lang="en-US" dirty="0" smtClean="0"/>
              <a:t>8) </a:t>
            </a:r>
            <a:r>
              <a:rPr lang="en-US" b="1" dirty="0" smtClean="0"/>
              <a:t>50,000 years ago: </a:t>
            </a:r>
            <a:r>
              <a:rPr lang="en-US" dirty="0" smtClean="0"/>
              <a:t>Human cultures produced cave paintings and body adornment, and constructed elaborate burials. Also, some groups of modern humans extended their range beyond Africa.</a:t>
            </a:r>
          </a:p>
          <a:p>
            <a:r>
              <a:rPr lang="en-US" dirty="0" smtClean="0"/>
              <a:t>9) </a:t>
            </a:r>
            <a:r>
              <a:rPr lang="en-US" b="1" dirty="0" smtClean="0"/>
              <a:t>25,000 years ago:</a:t>
            </a:r>
            <a:r>
              <a:rPr lang="en-US" dirty="0" smtClean="0"/>
              <a:t> Other </a:t>
            </a:r>
            <a:r>
              <a:rPr lang="en-US" i="1" dirty="0" smtClean="0"/>
              <a:t>Homo</a:t>
            </a:r>
            <a:r>
              <a:rPr lang="en-US" dirty="0" smtClean="0"/>
              <a:t> species had gone extinct, leaving only modern humans, </a:t>
            </a:r>
            <a:r>
              <a:rPr lang="en-US" i="1" dirty="0" smtClean="0"/>
              <a:t>Homo sapiens</a:t>
            </a:r>
            <a:r>
              <a:rPr lang="en-US" dirty="0" smtClean="0"/>
              <a:t>, spread throughout the Old World.</a:t>
            </a:r>
          </a:p>
        </p:txBody>
      </p:sp>
      <p:sp>
        <p:nvSpPr>
          <p:cNvPr id="4" name="Slide Number Placeholder 3"/>
          <p:cNvSpPr>
            <a:spLocks noGrp="1"/>
          </p:cNvSpPr>
          <p:nvPr>
            <p:ph type="sldNum" sz="quarter" idx="10"/>
          </p:nvPr>
        </p:nvSpPr>
        <p:spPr/>
        <p:txBody>
          <a:bodyPr/>
          <a:lstStyle/>
          <a:p>
            <a:fld id="{FD0D61F8-93F8-40E0-994B-5AB3A8F174BC}" type="slidenum">
              <a:rPr lang="en-US" smtClean="0"/>
              <a:t>42</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Last common ancestor of humans &amp; chimps: </a:t>
            </a:r>
            <a:r>
              <a:rPr lang="en-US" sz="1200" kern="1200" dirty="0" err="1" smtClean="0">
                <a:solidFill>
                  <a:schemeClr val="tx1"/>
                </a:solidFill>
                <a:effectLst/>
                <a:latin typeface="+mn-lt"/>
                <a:ea typeface="+mn-ea"/>
                <a:cs typeface="+mn-cs"/>
              </a:rPr>
              <a:t>Sahelanthropus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tchadensis</a:t>
            </a:r>
            <a:r>
              <a:rPr lang="en-US" sz="1200" kern="1200" dirty="0" smtClean="0">
                <a:solidFill>
                  <a:schemeClr val="tx1"/>
                </a:solidFill>
                <a:effectLst/>
                <a:latin typeface="+mn-lt"/>
                <a:ea typeface="+mn-ea"/>
                <a:cs typeface="+mn-cs"/>
              </a:rPr>
              <a:t> (7mya)</a:t>
            </a:r>
          </a:p>
          <a:p>
            <a:pPr lvl="0"/>
            <a:r>
              <a:rPr lang="en-US" sz="1200" kern="1200" dirty="0" smtClean="0">
                <a:solidFill>
                  <a:schemeClr val="tx1"/>
                </a:solidFill>
                <a:effectLst/>
                <a:latin typeface="+mn-lt"/>
                <a:ea typeface="+mn-ea"/>
                <a:cs typeface="+mn-cs"/>
              </a:rPr>
              <a:t>first </a:t>
            </a:r>
            <a:r>
              <a:rPr lang="en-US" sz="1200" kern="1200" dirty="0" err="1" smtClean="0">
                <a:solidFill>
                  <a:schemeClr val="tx1"/>
                </a:solidFill>
                <a:effectLst/>
                <a:latin typeface="+mn-lt"/>
                <a:ea typeface="+mn-ea"/>
                <a:cs typeface="+mn-cs"/>
              </a:rPr>
              <a:t>hominina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Orrorin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tugenensis</a:t>
            </a:r>
            <a:r>
              <a:rPr lang="en-US" sz="1200" kern="1200" dirty="0" smtClean="0">
                <a:solidFill>
                  <a:schemeClr val="tx1"/>
                </a:solidFill>
                <a:effectLst/>
                <a:latin typeface="+mn-lt"/>
                <a:ea typeface="+mn-ea"/>
                <a:cs typeface="+mn-cs"/>
              </a:rPr>
              <a:t> (6mya)</a:t>
            </a:r>
          </a:p>
          <a:p>
            <a:pPr lvl="0"/>
            <a:r>
              <a:rPr lang="en-US" sz="1200" kern="1200" dirty="0" err="1" smtClean="0">
                <a:solidFill>
                  <a:schemeClr val="tx1"/>
                </a:solidFill>
                <a:effectLst/>
                <a:latin typeface="+mn-lt"/>
                <a:ea typeface="+mn-ea"/>
                <a:cs typeface="+mn-cs"/>
              </a:rPr>
              <a:t>Adripithecus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kadabba</a:t>
            </a:r>
            <a:r>
              <a:rPr lang="en-US" sz="1200" kern="1200" dirty="0" smtClean="0">
                <a:solidFill>
                  <a:schemeClr val="tx1"/>
                </a:solidFill>
                <a:effectLst/>
                <a:latin typeface="+mn-lt"/>
                <a:ea typeface="+mn-ea"/>
                <a:cs typeface="+mn-cs"/>
              </a:rPr>
              <a:t> &amp; </a:t>
            </a:r>
            <a:r>
              <a:rPr lang="en-US" sz="1200" kern="1200" dirty="0" err="1" smtClean="0">
                <a:solidFill>
                  <a:schemeClr val="tx1"/>
                </a:solidFill>
                <a:effectLst/>
                <a:latin typeface="+mn-lt"/>
                <a:ea typeface="+mn-ea"/>
                <a:cs typeface="+mn-cs"/>
              </a:rPr>
              <a:t>ramidus</a:t>
            </a:r>
            <a:r>
              <a:rPr lang="en-US" sz="1200" kern="1200" dirty="0" smtClean="0">
                <a:solidFill>
                  <a:schemeClr val="tx1"/>
                </a:solidFill>
                <a:effectLst/>
                <a:latin typeface="+mn-lt"/>
                <a:ea typeface="+mn-ea"/>
                <a:cs typeface="+mn-cs"/>
              </a:rPr>
              <a:t> (5.5-4.4)</a:t>
            </a:r>
          </a:p>
          <a:p>
            <a:pPr lvl="0"/>
            <a:r>
              <a:rPr lang="en-US" sz="1200" kern="1200" dirty="0" smtClean="0">
                <a:solidFill>
                  <a:schemeClr val="tx1"/>
                </a:solidFill>
                <a:effectLst/>
                <a:latin typeface="+mn-lt"/>
                <a:ea typeface="+mn-ea"/>
                <a:cs typeface="+mn-cs"/>
              </a:rPr>
              <a:t>Australopithecus: </a:t>
            </a:r>
            <a:r>
              <a:rPr lang="en-US" sz="1200" kern="1200" dirty="0" err="1" smtClean="0">
                <a:solidFill>
                  <a:schemeClr val="tx1"/>
                </a:solidFill>
                <a:effectLst/>
                <a:latin typeface="+mn-lt"/>
                <a:ea typeface="+mn-ea"/>
                <a:cs typeface="+mn-cs"/>
              </a:rPr>
              <a:t>anamenis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afarensis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africanus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bahreighazali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garhi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sediba</a:t>
            </a:r>
            <a:r>
              <a:rPr lang="en-US" sz="1200" kern="1200" dirty="0" smtClean="0">
                <a:solidFill>
                  <a:schemeClr val="tx1"/>
                </a:solidFill>
                <a:effectLst/>
                <a:latin typeface="+mn-lt"/>
                <a:ea typeface="+mn-ea"/>
                <a:cs typeface="+mn-cs"/>
              </a:rPr>
              <a:t> (4-1.8)</a:t>
            </a:r>
          </a:p>
          <a:p>
            <a:pPr lvl="0"/>
            <a:r>
              <a:rPr lang="en-US" sz="1200" kern="1200" dirty="0" err="1" smtClean="0">
                <a:solidFill>
                  <a:schemeClr val="tx1"/>
                </a:solidFill>
                <a:effectLst/>
                <a:latin typeface="+mn-lt"/>
                <a:ea typeface="+mn-ea"/>
                <a:cs typeface="+mn-cs"/>
              </a:rPr>
              <a:t>Kenyanthropus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platyops</a:t>
            </a:r>
            <a:r>
              <a:rPr lang="en-US" sz="1200" kern="1200" dirty="0" smtClean="0">
                <a:solidFill>
                  <a:schemeClr val="tx1"/>
                </a:solidFill>
                <a:effectLst/>
                <a:latin typeface="+mn-lt"/>
                <a:ea typeface="+mn-ea"/>
                <a:cs typeface="+mn-cs"/>
              </a:rPr>
              <a:t> (3-2.7)</a:t>
            </a:r>
            <a:r>
              <a:rPr lang="en-US" sz="1200" kern="1200" dirty="0" err="1" smtClean="0">
                <a:solidFill>
                  <a:schemeClr val="tx1"/>
                </a:solidFill>
                <a:effectLst/>
                <a:latin typeface="+mn-lt"/>
                <a:ea typeface="+mn-ea"/>
                <a:cs typeface="+mn-cs"/>
              </a:rPr>
              <a:t>Paranthropus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aethiopicus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boisei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robustus</a:t>
            </a:r>
            <a:r>
              <a:rPr lang="en-US" sz="1200" kern="1200" dirty="0" smtClean="0">
                <a:solidFill>
                  <a:schemeClr val="tx1"/>
                </a:solidFill>
                <a:effectLst/>
                <a:latin typeface="+mn-lt"/>
                <a:ea typeface="+mn-ea"/>
                <a:cs typeface="+mn-cs"/>
              </a:rPr>
              <a:t> (3-1.2)</a:t>
            </a:r>
          </a:p>
          <a:p>
            <a:pPr lvl="0"/>
            <a:r>
              <a:rPr lang="en-US" sz="1200" kern="1200" dirty="0" smtClean="0">
                <a:solidFill>
                  <a:schemeClr val="tx1"/>
                </a:solidFill>
                <a:effectLst/>
                <a:latin typeface="+mn-lt"/>
                <a:ea typeface="+mn-ea"/>
                <a:cs typeface="+mn-cs"/>
              </a:rPr>
              <a:t>Homo: </a:t>
            </a:r>
            <a:r>
              <a:rPr lang="en-US" sz="1200" kern="1200" dirty="0" err="1" smtClean="0">
                <a:solidFill>
                  <a:schemeClr val="tx1"/>
                </a:solidFill>
                <a:effectLst/>
                <a:latin typeface="+mn-lt"/>
                <a:ea typeface="+mn-ea"/>
                <a:cs typeface="+mn-cs"/>
              </a:rPr>
              <a:t>habilis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rudolfensis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ergaster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georgicus</a:t>
            </a:r>
            <a:r>
              <a:rPr lang="en-US" sz="1200" kern="1200" dirty="0" smtClean="0">
                <a:solidFill>
                  <a:schemeClr val="tx1"/>
                </a:solidFill>
                <a:effectLst/>
                <a:latin typeface="+mn-lt"/>
                <a:ea typeface="+mn-ea"/>
                <a:cs typeface="+mn-cs"/>
              </a:rPr>
              <a:t>, antecessor, </a:t>
            </a:r>
            <a:r>
              <a:rPr lang="en-US" sz="1200" kern="1200" dirty="0" err="1" smtClean="0">
                <a:solidFill>
                  <a:schemeClr val="tx1"/>
                </a:solidFill>
                <a:effectLst/>
                <a:latin typeface="+mn-lt"/>
                <a:ea typeface="+mn-ea"/>
                <a:cs typeface="+mn-cs"/>
              </a:rPr>
              <a:t>cepranensis</a:t>
            </a:r>
            <a:r>
              <a:rPr lang="en-US" sz="1200" kern="1200" dirty="0" smtClean="0">
                <a:solidFill>
                  <a:schemeClr val="tx1"/>
                </a:solidFill>
                <a:effectLst/>
                <a:latin typeface="+mn-lt"/>
                <a:ea typeface="+mn-ea"/>
                <a:cs typeface="+mn-cs"/>
              </a:rPr>
              <a:t>, erectus, </a:t>
            </a:r>
            <a:r>
              <a:rPr lang="en-US" sz="1200" kern="1200" dirty="0" err="1" smtClean="0">
                <a:solidFill>
                  <a:schemeClr val="tx1"/>
                </a:solidFill>
                <a:effectLst/>
                <a:latin typeface="+mn-lt"/>
                <a:ea typeface="+mn-ea"/>
                <a:cs typeface="+mn-cs"/>
              </a:rPr>
              <a:t>heidelbergensis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rhodensiensis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neanderthalensis</a:t>
            </a:r>
            <a:r>
              <a:rPr lang="en-US" sz="1200" kern="1200" dirty="0" smtClean="0">
                <a:solidFill>
                  <a:schemeClr val="tx1"/>
                </a:solidFill>
                <a:effectLst/>
                <a:latin typeface="+mn-lt"/>
                <a:ea typeface="+mn-ea"/>
                <a:cs typeface="+mn-cs"/>
              </a:rPr>
              <a:t>, sapiens </a:t>
            </a:r>
            <a:r>
              <a:rPr lang="en-US" sz="1200" kern="1200" dirty="0" err="1" smtClean="0">
                <a:solidFill>
                  <a:schemeClr val="tx1"/>
                </a:solidFill>
                <a:effectLst/>
                <a:latin typeface="+mn-lt"/>
                <a:ea typeface="+mn-ea"/>
                <a:cs typeface="+mn-cs"/>
              </a:rPr>
              <a:t>idaltu</a:t>
            </a:r>
            <a:r>
              <a:rPr lang="en-US" sz="1200" kern="1200" dirty="0" smtClean="0">
                <a:solidFill>
                  <a:schemeClr val="tx1"/>
                </a:solidFill>
                <a:effectLst/>
                <a:latin typeface="+mn-lt"/>
                <a:ea typeface="+mn-ea"/>
                <a:cs typeface="+mn-cs"/>
              </a:rPr>
              <a:t>, archaic sapiens, </a:t>
            </a:r>
            <a:r>
              <a:rPr lang="en-US" sz="1200" kern="1200" dirty="0" err="1" smtClean="0">
                <a:solidFill>
                  <a:schemeClr val="tx1"/>
                </a:solidFill>
                <a:effectLst/>
                <a:latin typeface="+mn-lt"/>
                <a:ea typeface="+mn-ea"/>
                <a:cs typeface="+mn-cs"/>
              </a:rPr>
              <a:t>floresiensis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gartengensis</a:t>
            </a:r>
            <a:r>
              <a:rPr lang="en-US" sz="1200" kern="1200" dirty="0" smtClean="0">
                <a:solidFill>
                  <a:schemeClr val="tx1"/>
                </a:solidFill>
                <a:effectLst/>
                <a:latin typeface="+mn-lt"/>
                <a:ea typeface="+mn-ea"/>
                <a:cs typeface="+mn-cs"/>
              </a:rPr>
              <a:t> (2-now)</a:t>
            </a:r>
          </a:p>
          <a:p>
            <a:pPr lvl="0"/>
            <a:r>
              <a:rPr lang="en-US" sz="1200" kern="1200" dirty="0" smtClean="0">
                <a:solidFill>
                  <a:schemeClr val="tx1"/>
                </a:solidFill>
                <a:effectLst/>
                <a:latin typeface="+mn-lt"/>
                <a:ea typeface="+mn-ea"/>
                <a:cs typeface="+mn-cs"/>
              </a:rPr>
              <a:t>show various trees according to groupings: </a:t>
            </a:r>
            <a:r>
              <a:rPr lang="en-US" sz="1200" b="1" kern="1200" dirty="0" smtClean="0">
                <a:solidFill>
                  <a:schemeClr val="tx1"/>
                </a:solidFill>
                <a:effectLst/>
                <a:latin typeface="+mn-lt"/>
                <a:ea typeface="+mn-ea"/>
                <a:cs typeface="+mn-cs"/>
              </a:rPr>
              <a:t>which would you pick?</a:t>
            </a:r>
          </a:p>
          <a:p>
            <a:pPr lvl="0"/>
            <a:r>
              <a:rPr lang="en-US" sz="1200" b="0" kern="1200" dirty="0" smtClean="0">
                <a:solidFill>
                  <a:schemeClr val="tx1"/>
                </a:solidFill>
                <a:effectLst/>
                <a:latin typeface="+mn-lt"/>
                <a:ea typeface="+mn-ea"/>
                <a:cs typeface="+mn-cs"/>
              </a:rPr>
              <a:t>As we find new fossils…it allows us to move previous fossils</a:t>
            </a:r>
            <a:r>
              <a:rPr lang="en-US" sz="1200" b="0" kern="1200" baseline="0" dirty="0" smtClean="0">
                <a:solidFill>
                  <a:schemeClr val="tx1"/>
                </a:solidFill>
                <a:effectLst/>
                <a:latin typeface="+mn-lt"/>
                <a:ea typeface="+mn-ea"/>
                <a:cs typeface="+mn-cs"/>
              </a:rPr>
              <a:t> to more likely branches</a:t>
            </a:r>
            <a:endParaRPr lang="en-US" sz="1200" b="0" kern="1200" dirty="0" smtClean="0">
              <a:solidFill>
                <a:schemeClr val="tx1"/>
              </a:solidFill>
              <a:effectLst/>
              <a:latin typeface="+mn-lt"/>
              <a:ea typeface="+mn-ea"/>
              <a:cs typeface="+mn-cs"/>
            </a:endParaRPr>
          </a:p>
          <a:p>
            <a:pPr lvl="0"/>
            <a:endParaRPr lang="en-US" sz="1200" b="0" kern="1200" dirty="0" smtClean="0">
              <a:solidFill>
                <a:schemeClr val="tx1"/>
              </a:solidFill>
              <a:effectLst/>
              <a:latin typeface="+mn-lt"/>
              <a:ea typeface="+mn-ea"/>
              <a:cs typeface="+mn-cs"/>
            </a:endParaRPr>
          </a:p>
          <a:p>
            <a:pPr lvl="0"/>
            <a:r>
              <a:rPr lang="en-US" sz="1200" b="0" kern="1200" dirty="0" smtClean="0">
                <a:solidFill>
                  <a:schemeClr val="tx1"/>
                </a:solidFill>
                <a:effectLst/>
                <a:latin typeface="+mn-lt"/>
                <a:ea typeface="+mn-ea"/>
                <a:cs typeface="+mn-cs"/>
              </a:rPr>
              <a:t>Important</a:t>
            </a:r>
            <a:r>
              <a:rPr lang="en-US" sz="1200" b="0" kern="1200" baseline="0" dirty="0" smtClean="0">
                <a:solidFill>
                  <a:schemeClr val="tx1"/>
                </a:solidFill>
                <a:effectLst/>
                <a:latin typeface="+mn-lt"/>
                <a:ea typeface="+mn-ea"/>
                <a:cs typeface="+mn-cs"/>
              </a:rPr>
              <a:t> fossil finders:</a:t>
            </a:r>
          </a:p>
          <a:p>
            <a:pPr lvl="0"/>
            <a:r>
              <a:rPr lang="en-US" sz="1200" b="0" kern="1200" baseline="0" dirty="0" smtClean="0">
                <a:solidFill>
                  <a:schemeClr val="tx1"/>
                </a:solidFill>
                <a:effectLst/>
                <a:latin typeface="+mn-lt"/>
                <a:ea typeface="+mn-ea"/>
                <a:cs typeface="+mn-cs"/>
              </a:rPr>
              <a:t>Raymond Port – A. </a:t>
            </a:r>
            <a:r>
              <a:rPr lang="en-US" sz="1200" b="0" kern="1200" baseline="0" dirty="0" err="1" smtClean="0">
                <a:solidFill>
                  <a:schemeClr val="tx1"/>
                </a:solidFill>
                <a:effectLst/>
                <a:latin typeface="+mn-lt"/>
                <a:ea typeface="+mn-ea"/>
                <a:cs typeface="+mn-cs"/>
              </a:rPr>
              <a:t>africanus</a:t>
            </a:r>
            <a:endParaRPr lang="en-US" sz="1200" b="0" kern="1200" baseline="0" dirty="0" smtClean="0">
              <a:solidFill>
                <a:schemeClr val="tx1"/>
              </a:solidFill>
              <a:effectLst/>
              <a:latin typeface="+mn-lt"/>
              <a:ea typeface="+mn-ea"/>
              <a:cs typeface="+mn-cs"/>
            </a:endParaRPr>
          </a:p>
          <a:p>
            <a:pPr lvl="0"/>
            <a:r>
              <a:rPr lang="en-US" sz="1200" b="0" kern="1200" baseline="0" dirty="0" smtClean="0">
                <a:solidFill>
                  <a:schemeClr val="tx1"/>
                </a:solidFill>
                <a:effectLst/>
                <a:latin typeface="+mn-lt"/>
                <a:ea typeface="+mn-ea"/>
                <a:cs typeface="+mn-cs"/>
              </a:rPr>
              <a:t>Donald Johnson – A. </a:t>
            </a:r>
            <a:r>
              <a:rPr lang="en-US" sz="1200" b="0" kern="1200" baseline="0" dirty="0" err="1" smtClean="0">
                <a:solidFill>
                  <a:schemeClr val="tx1"/>
                </a:solidFill>
                <a:effectLst/>
                <a:latin typeface="+mn-lt"/>
                <a:ea typeface="+mn-ea"/>
                <a:cs typeface="+mn-cs"/>
              </a:rPr>
              <a:t>afarensis</a:t>
            </a:r>
            <a:endParaRPr lang="en-US" sz="1200" b="0" kern="1200" baseline="0" dirty="0" smtClean="0">
              <a:solidFill>
                <a:schemeClr val="tx1"/>
              </a:solidFill>
              <a:effectLst/>
              <a:latin typeface="+mn-lt"/>
              <a:ea typeface="+mn-ea"/>
              <a:cs typeface="+mn-cs"/>
            </a:endParaRPr>
          </a:p>
          <a:p>
            <a:pPr lvl="0"/>
            <a:r>
              <a:rPr lang="en-US" sz="1200" b="0" kern="1200" baseline="0" dirty="0" smtClean="0">
                <a:solidFill>
                  <a:schemeClr val="tx1"/>
                </a:solidFill>
                <a:effectLst/>
                <a:latin typeface="+mn-lt"/>
                <a:ea typeface="+mn-ea"/>
                <a:cs typeface="+mn-cs"/>
              </a:rPr>
              <a:t>Eugene Dubois – Java man</a:t>
            </a:r>
          </a:p>
          <a:p>
            <a:pPr lvl="0"/>
            <a:endParaRPr lang="en-US" sz="1200" b="0" kern="1200" baseline="0" dirty="0" smtClean="0">
              <a:solidFill>
                <a:schemeClr val="tx1"/>
              </a:solidFill>
              <a:effectLst/>
              <a:latin typeface="+mn-lt"/>
              <a:ea typeface="+mn-ea"/>
              <a:cs typeface="+mn-cs"/>
            </a:endParaRPr>
          </a:p>
          <a:p>
            <a:pPr lvl="0"/>
            <a:r>
              <a:rPr lang="en-US" sz="1200" b="0" kern="1200" dirty="0" smtClean="0">
                <a:solidFill>
                  <a:schemeClr val="tx1"/>
                </a:solidFill>
                <a:effectLst/>
                <a:latin typeface="+mn-lt"/>
                <a:ea typeface="+mn-ea"/>
                <a:cs typeface="+mn-cs"/>
              </a:rPr>
              <a:t>human fossils tell us:</a:t>
            </a:r>
          </a:p>
          <a:p>
            <a:pPr lvl="0"/>
            <a:r>
              <a:rPr lang="en-US" sz="1200" b="0" kern="1200" dirty="0" smtClean="0">
                <a:solidFill>
                  <a:schemeClr val="tx1"/>
                </a:solidFill>
                <a:effectLst/>
                <a:latin typeface="+mn-lt"/>
                <a:ea typeface="+mn-ea"/>
                <a:cs typeface="+mn-cs"/>
              </a:rPr>
              <a:t>how well adapted an early human species was for walking upright</a:t>
            </a:r>
          </a:p>
          <a:p>
            <a:pPr lvl="0"/>
            <a:r>
              <a:rPr lang="en-US" sz="1200" b="0" kern="1200" dirty="0" smtClean="0">
                <a:solidFill>
                  <a:schemeClr val="tx1"/>
                </a:solidFill>
                <a:effectLst/>
                <a:latin typeface="+mn-lt"/>
                <a:ea typeface="+mn-ea"/>
                <a:cs typeface="+mn-cs"/>
              </a:rPr>
              <a:t>how well adapted an early human species was for living in hot, tropical habitats or cold, temperate environments</a:t>
            </a:r>
          </a:p>
          <a:p>
            <a:pPr lvl="0"/>
            <a:r>
              <a:rPr lang="en-US" sz="1200" b="0" kern="1200" dirty="0" smtClean="0">
                <a:solidFill>
                  <a:schemeClr val="tx1"/>
                </a:solidFill>
                <a:effectLst/>
                <a:latin typeface="+mn-lt"/>
                <a:ea typeface="+mn-ea"/>
                <a:cs typeface="+mn-cs"/>
              </a:rPr>
              <a:t>the difference between male and female body size, which correlates to aspects of social behavior</a:t>
            </a:r>
          </a:p>
          <a:p>
            <a:pPr lvl="0"/>
            <a:r>
              <a:rPr lang="en-US" sz="1200" b="0" kern="1200" dirty="0" smtClean="0">
                <a:solidFill>
                  <a:schemeClr val="tx1"/>
                </a:solidFill>
                <a:effectLst/>
                <a:latin typeface="+mn-lt"/>
                <a:ea typeface="+mn-ea"/>
                <a:cs typeface="+mn-cs"/>
              </a:rPr>
              <a:t>how quickly or slowly children of early human species grew up</a:t>
            </a:r>
          </a:p>
        </p:txBody>
      </p:sp>
      <p:sp>
        <p:nvSpPr>
          <p:cNvPr id="4" name="Slide Number Placeholder 3"/>
          <p:cNvSpPr>
            <a:spLocks noGrp="1"/>
          </p:cNvSpPr>
          <p:nvPr>
            <p:ph type="sldNum" sz="quarter" idx="10"/>
          </p:nvPr>
        </p:nvSpPr>
        <p:spPr/>
        <p:txBody>
          <a:bodyPr/>
          <a:lstStyle/>
          <a:p>
            <a:fld id="{FD0D61F8-93F8-40E0-994B-5AB3A8F174BC}" type="slidenum">
              <a:rPr lang="en-US" smtClean="0"/>
              <a:t>43</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Louis Leakey &amp;</a:t>
            </a:r>
            <a:r>
              <a:rPr lang="en-US" sz="1200" kern="1200" baseline="0" dirty="0" smtClean="0">
                <a:solidFill>
                  <a:schemeClr val="tx1"/>
                </a:solidFill>
                <a:effectLst/>
                <a:latin typeface="+mn-lt"/>
                <a:ea typeface="+mn-ea"/>
                <a:cs typeface="+mn-cs"/>
              </a:rPr>
              <a:t> Chris Stringer – out-of-Africa hypothesis (100-50tya, replaced H. erectus)</a:t>
            </a:r>
          </a:p>
          <a:p>
            <a:pPr lvl="0"/>
            <a:r>
              <a:rPr lang="en-US" sz="1200" kern="1200" baseline="0" dirty="0" smtClean="0">
                <a:solidFill>
                  <a:schemeClr val="tx1"/>
                </a:solidFill>
                <a:effectLst/>
                <a:latin typeface="+mn-lt"/>
                <a:ea typeface="+mn-ea"/>
                <a:cs typeface="+mn-cs"/>
              </a:rPr>
              <a:t>Milford </a:t>
            </a:r>
            <a:r>
              <a:rPr lang="en-US" sz="1200" kern="1200" baseline="0" dirty="0" err="1" smtClean="0">
                <a:solidFill>
                  <a:schemeClr val="tx1"/>
                </a:solidFill>
                <a:effectLst/>
                <a:latin typeface="+mn-lt"/>
                <a:ea typeface="+mn-ea"/>
                <a:cs typeface="+mn-cs"/>
              </a:rPr>
              <a:t>Wolpoff</a:t>
            </a:r>
            <a:r>
              <a:rPr lang="en-US" sz="1200" kern="1200" baseline="0" dirty="0" smtClean="0">
                <a:solidFill>
                  <a:schemeClr val="tx1"/>
                </a:solidFill>
                <a:effectLst/>
                <a:latin typeface="+mn-lt"/>
                <a:ea typeface="+mn-ea"/>
                <a:cs typeface="+mn-cs"/>
              </a:rPr>
              <a:t> – multiregional hypothesis (2.5mya as erectus)</a:t>
            </a:r>
          </a:p>
          <a:p>
            <a:pPr lvl="0"/>
            <a:endParaRPr lang="en-US" sz="1200" kern="1200" baseline="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toba</a:t>
            </a:r>
            <a:r>
              <a:rPr lang="en-US" sz="1200" kern="1200" dirty="0" smtClean="0">
                <a:solidFill>
                  <a:schemeClr val="tx1"/>
                </a:solidFill>
                <a:effectLst/>
                <a:latin typeface="+mn-lt"/>
                <a:ea typeface="+mn-ea"/>
                <a:cs typeface="+mn-cs"/>
              </a:rPr>
              <a:t> theory (survived: </a:t>
            </a:r>
            <a:r>
              <a:rPr lang="en-US" sz="1200" kern="1200" dirty="0" err="1" smtClean="0">
                <a:solidFill>
                  <a:schemeClr val="tx1"/>
                </a:solidFill>
                <a:effectLst/>
                <a:latin typeface="+mn-lt"/>
                <a:ea typeface="+mn-ea"/>
                <a:cs typeface="+mn-cs"/>
              </a:rPr>
              <a:t>neanderthalensis</a:t>
            </a:r>
            <a:r>
              <a:rPr lang="en-US" sz="1200" kern="1200" dirty="0" smtClean="0">
                <a:solidFill>
                  <a:schemeClr val="tx1"/>
                </a:solidFill>
                <a:effectLst/>
                <a:latin typeface="+mn-lt"/>
                <a:ea typeface="+mn-ea"/>
                <a:cs typeface="+mn-cs"/>
              </a:rPr>
              <a:t>, erectus </a:t>
            </a:r>
            <a:r>
              <a:rPr lang="en-US" sz="1200" kern="1200" dirty="0" err="1" smtClean="0">
                <a:solidFill>
                  <a:schemeClr val="tx1"/>
                </a:solidFill>
                <a:effectLst/>
                <a:latin typeface="+mn-lt"/>
                <a:ea typeface="+mn-ea"/>
                <a:cs typeface="+mn-cs"/>
              </a:rPr>
              <a:t>soloensis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floresiensis</a:t>
            </a:r>
            <a:r>
              <a:rPr lang="en-US" sz="1200" kern="1200" dirty="0" smtClean="0">
                <a:solidFill>
                  <a:schemeClr val="tx1"/>
                </a:solidFill>
                <a:effectLst/>
                <a:latin typeface="+mn-lt"/>
                <a:ea typeface="+mn-ea"/>
                <a:cs typeface="+mn-cs"/>
              </a:rPr>
              <a:t> (upwind of Toba)</a:t>
            </a:r>
          </a:p>
          <a:p>
            <a:pPr lvl="0"/>
            <a:r>
              <a:rPr lang="en-US" sz="1200" kern="1200" dirty="0" smtClean="0">
                <a:solidFill>
                  <a:schemeClr val="tx1"/>
                </a:solidFill>
                <a:effectLst/>
                <a:latin typeface="+mn-lt"/>
                <a:ea typeface="+mn-ea"/>
                <a:cs typeface="+mn-cs"/>
              </a:rPr>
              <a:t>Toba catastrophe theory - 70tya, Toba volcano exploded and filled air with ash, causing 6-10 year volcanic winter &amp; global cooling</a:t>
            </a:r>
          </a:p>
          <a:p>
            <a:pPr lvl="0"/>
            <a:r>
              <a:rPr lang="en-US" sz="1200" kern="1200" dirty="0" smtClean="0">
                <a:solidFill>
                  <a:schemeClr val="tx1"/>
                </a:solidFill>
                <a:effectLst/>
                <a:latin typeface="+mn-lt"/>
                <a:ea typeface="+mn-ea"/>
                <a:cs typeface="+mn-cs"/>
              </a:rPr>
              <a:t>those who survived (only 5-20,000 in Africa) were intelligent (e.g. enough to use tools to fish in previously frozen lakes)</a:t>
            </a:r>
          </a:p>
          <a:p>
            <a:pPr lvl="0"/>
            <a:r>
              <a:rPr lang="en-US" sz="1200" kern="1200" dirty="0" smtClean="0">
                <a:solidFill>
                  <a:schemeClr val="tx1"/>
                </a:solidFill>
                <a:effectLst/>
                <a:latin typeface="+mn-lt"/>
                <a:ea typeface="+mn-ea"/>
                <a:cs typeface="+mn-cs"/>
              </a:rPr>
              <a:t>may have already only had 26,000 due to interspecies competition --&gt; scientists not yet sure if there was or was not a population bottleneck</a:t>
            </a:r>
          </a:p>
        </p:txBody>
      </p:sp>
      <p:sp>
        <p:nvSpPr>
          <p:cNvPr id="4" name="Slide Number Placeholder 3"/>
          <p:cNvSpPr>
            <a:spLocks noGrp="1"/>
          </p:cNvSpPr>
          <p:nvPr>
            <p:ph type="sldNum" sz="quarter" idx="10"/>
          </p:nvPr>
        </p:nvSpPr>
        <p:spPr/>
        <p:txBody>
          <a:bodyPr/>
          <a:lstStyle/>
          <a:p>
            <a:fld id="{FD0D61F8-93F8-40E0-994B-5AB3A8F174BC}" type="slidenum">
              <a:rPr lang="en-US" smtClean="0"/>
              <a:t>44</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150k </a:t>
            </a:r>
            <a:r>
              <a:rPr lang="en-US" sz="1200" kern="1200" dirty="0" err="1" smtClean="0">
                <a:solidFill>
                  <a:schemeClr val="tx1"/>
                </a:solidFill>
                <a:effectLst/>
                <a:latin typeface="+mn-lt"/>
                <a:ea typeface="+mn-ea"/>
                <a:cs typeface="+mn-cs"/>
              </a:rPr>
              <a:t>mit</a:t>
            </a:r>
            <a:r>
              <a:rPr lang="en-US" sz="1200" kern="1200" dirty="0" smtClean="0">
                <a:solidFill>
                  <a:schemeClr val="tx1"/>
                </a:solidFill>
                <a:effectLst/>
                <a:latin typeface="+mn-lt"/>
                <a:ea typeface="+mn-ea"/>
                <a:cs typeface="+mn-cs"/>
              </a:rPr>
              <a:t> eve</a:t>
            </a:r>
          </a:p>
          <a:p>
            <a:pPr lvl="0"/>
            <a:r>
              <a:rPr lang="en-US" sz="1200" kern="1200" dirty="0" err="1" smtClean="0">
                <a:solidFill>
                  <a:schemeClr val="tx1"/>
                </a:solidFill>
                <a:effectLst/>
                <a:latin typeface="+mn-lt"/>
                <a:ea typeface="+mn-ea"/>
                <a:cs typeface="+mn-cs"/>
              </a:rPr>
              <a:t>mit</a:t>
            </a:r>
            <a:r>
              <a:rPr lang="en-US" sz="1200" kern="1200" dirty="0" smtClean="0">
                <a:solidFill>
                  <a:schemeClr val="tx1"/>
                </a:solidFill>
                <a:effectLst/>
                <a:latin typeface="+mn-lt"/>
                <a:ea typeface="+mn-ea"/>
                <a:cs typeface="+mn-cs"/>
              </a:rPr>
              <a:t> clock: 7 mutations = 150,000 years apart</a:t>
            </a:r>
          </a:p>
          <a:p>
            <a:pPr lvl="0"/>
            <a:r>
              <a:rPr lang="en-US" sz="1200" kern="1200" dirty="0" smtClean="0">
                <a:solidFill>
                  <a:schemeClr val="tx1"/>
                </a:solidFill>
                <a:effectLst/>
                <a:latin typeface="+mn-lt"/>
                <a:ea typeface="+mn-ea"/>
                <a:cs typeface="+mn-cs"/>
              </a:rPr>
              <a:t>If multiregional</a:t>
            </a:r>
            <a:r>
              <a:rPr lang="en-US" sz="1200" kern="1200" baseline="0" dirty="0" smtClean="0">
                <a:solidFill>
                  <a:schemeClr val="tx1"/>
                </a:solidFill>
                <a:effectLst/>
                <a:latin typeface="+mn-lt"/>
                <a:ea typeface="+mn-ea"/>
                <a:cs typeface="+mn-cs"/>
              </a:rPr>
              <a:t> hypothesis were true, we would expect to see more variation in </a:t>
            </a:r>
            <a:r>
              <a:rPr lang="en-US" sz="1200" kern="1200" baseline="0" dirty="0" err="1" smtClean="0">
                <a:solidFill>
                  <a:schemeClr val="tx1"/>
                </a:solidFill>
                <a:effectLst/>
                <a:latin typeface="+mn-lt"/>
                <a:ea typeface="+mn-ea"/>
                <a:cs typeface="+mn-cs"/>
              </a:rPr>
              <a:t>mtDNA</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142k Y </a:t>
            </a:r>
            <a:r>
              <a:rPr lang="en-US" sz="1200" kern="1200" dirty="0" err="1" smtClean="0">
                <a:solidFill>
                  <a:schemeClr val="tx1"/>
                </a:solidFill>
                <a:effectLst/>
                <a:latin typeface="+mn-lt"/>
                <a:ea typeface="+mn-ea"/>
                <a:cs typeface="+mn-cs"/>
              </a:rPr>
              <a:t>adam</a:t>
            </a:r>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adam</a:t>
            </a:r>
            <a:r>
              <a:rPr lang="en-US" sz="1200" kern="1200" dirty="0" smtClean="0">
                <a:solidFill>
                  <a:schemeClr val="tx1"/>
                </a:solidFill>
                <a:effectLst/>
                <a:latin typeface="+mn-lt"/>
                <a:ea typeface="+mn-ea"/>
                <a:cs typeface="+mn-cs"/>
              </a:rPr>
              <a:t> &amp; eve - not single couple, </a:t>
            </a:r>
            <a:r>
              <a:rPr lang="en-US" sz="1200" kern="1200" dirty="0" err="1" smtClean="0">
                <a:solidFill>
                  <a:schemeClr val="tx1"/>
                </a:solidFill>
                <a:effectLst/>
                <a:latin typeface="+mn-lt"/>
                <a:ea typeface="+mn-ea"/>
                <a:cs typeface="+mn-cs"/>
              </a:rPr>
              <a:t>adam</a:t>
            </a:r>
            <a:r>
              <a:rPr lang="en-US" sz="1200" kern="1200" dirty="0" smtClean="0">
                <a:solidFill>
                  <a:schemeClr val="tx1"/>
                </a:solidFill>
                <a:effectLst/>
                <a:latin typeface="+mn-lt"/>
                <a:ea typeface="+mn-ea"/>
                <a:cs typeface="+mn-cs"/>
              </a:rPr>
              <a:t> earlier b/c 1/2 as many males as females for most of human evolution</a:t>
            </a:r>
          </a:p>
        </p:txBody>
      </p:sp>
      <p:sp>
        <p:nvSpPr>
          <p:cNvPr id="4" name="Slide Number Placeholder 3"/>
          <p:cNvSpPr>
            <a:spLocks noGrp="1"/>
          </p:cNvSpPr>
          <p:nvPr>
            <p:ph type="sldNum" sz="quarter" idx="10"/>
          </p:nvPr>
        </p:nvSpPr>
        <p:spPr/>
        <p:txBody>
          <a:bodyPr/>
          <a:lstStyle/>
          <a:p>
            <a:fld id="{FD0D61F8-93F8-40E0-994B-5AB3A8F174BC}" type="slidenum">
              <a:rPr lang="en-US" smtClean="0"/>
              <a:t>45</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Illustration showing stages in the evolution of humans. At left, proconsul (23-15 million years ago) is depicted hypothetically as an African ape with both primitive and advanced features. From it Australopithecus </a:t>
            </a:r>
            <a:r>
              <a:rPr lang="en-US" sz="1200" b="0" i="0" kern="1200" dirty="0" err="1" smtClean="0">
                <a:solidFill>
                  <a:schemeClr val="tx1"/>
                </a:solidFill>
                <a:effectLst/>
                <a:latin typeface="+mn-lt"/>
                <a:ea typeface="+mn-ea"/>
                <a:cs typeface="+mn-cs"/>
              </a:rPr>
              <a:t>afarensis</a:t>
            </a:r>
            <a:r>
              <a:rPr lang="en-US" sz="1200" b="0" i="0" kern="1200" dirty="0" smtClean="0">
                <a:solidFill>
                  <a:schemeClr val="tx1"/>
                </a:solidFill>
                <a:effectLst/>
                <a:latin typeface="+mn-lt"/>
                <a:ea typeface="+mn-ea"/>
                <a:cs typeface="+mn-cs"/>
              </a:rPr>
              <a:t> (&gt;4- 2.5 </a:t>
            </a:r>
            <a:r>
              <a:rPr lang="en-US" sz="1200" b="0" i="0" kern="1200" dirty="0" err="1" smtClean="0">
                <a:solidFill>
                  <a:schemeClr val="tx1"/>
                </a:solidFill>
                <a:effectLst/>
                <a:latin typeface="+mn-lt"/>
                <a:ea typeface="+mn-ea"/>
                <a:cs typeface="+mn-cs"/>
              </a:rPr>
              <a:t>Myr</a:t>
            </a:r>
            <a:r>
              <a:rPr lang="en-US" sz="1200" b="0" i="0" kern="1200" dirty="0" smtClean="0">
                <a:solidFill>
                  <a:schemeClr val="tx1"/>
                </a:solidFill>
                <a:effectLst/>
                <a:latin typeface="+mn-lt"/>
                <a:ea typeface="+mn-ea"/>
                <a:cs typeface="+mn-cs"/>
              </a:rPr>
              <a:t> BP) evolved and displayed a bipedal, upright gait walking on two legs. Homo </a:t>
            </a:r>
            <a:r>
              <a:rPr lang="en-US" sz="1200" b="0" i="0" kern="1200" dirty="0" err="1" smtClean="0">
                <a:solidFill>
                  <a:schemeClr val="tx1"/>
                </a:solidFill>
                <a:effectLst/>
                <a:latin typeface="+mn-lt"/>
                <a:ea typeface="+mn-ea"/>
                <a:cs typeface="+mn-cs"/>
              </a:rPr>
              <a:t>habilis</a:t>
            </a:r>
            <a:r>
              <a:rPr lang="en-US" sz="1200" b="0" i="0" kern="1200" dirty="0" smtClean="0">
                <a:solidFill>
                  <a:schemeClr val="tx1"/>
                </a:solidFill>
                <a:effectLst/>
                <a:latin typeface="+mn-lt"/>
                <a:ea typeface="+mn-ea"/>
                <a:cs typeface="+mn-cs"/>
              </a:rPr>
              <a:t> (2.5 </a:t>
            </a:r>
            <a:r>
              <a:rPr lang="en-US" sz="1200" b="0" i="0" kern="1200" dirty="0" err="1" smtClean="0">
                <a:solidFill>
                  <a:schemeClr val="tx1"/>
                </a:solidFill>
                <a:effectLst/>
                <a:latin typeface="+mn-lt"/>
                <a:ea typeface="+mn-ea"/>
                <a:cs typeface="+mn-cs"/>
              </a:rPr>
              <a:t>Myr</a:t>
            </a:r>
            <a:r>
              <a:rPr lang="en-US" sz="1200" b="0" i="0" kern="1200" dirty="0" smtClean="0">
                <a:solidFill>
                  <a:schemeClr val="tx1"/>
                </a:solidFill>
                <a:effectLst/>
                <a:latin typeface="+mn-lt"/>
                <a:ea typeface="+mn-ea"/>
                <a:cs typeface="+mn-cs"/>
              </a:rPr>
              <a:t> BP) was truly human ("homo") resembling Australopithecus but also used stone tools. About 1.5 </a:t>
            </a:r>
            <a:r>
              <a:rPr lang="en-US" sz="1200" b="0" i="0" kern="1200" dirty="0" err="1" smtClean="0">
                <a:solidFill>
                  <a:schemeClr val="tx1"/>
                </a:solidFill>
                <a:effectLst/>
                <a:latin typeface="+mn-lt"/>
                <a:ea typeface="+mn-ea"/>
                <a:cs typeface="+mn-cs"/>
              </a:rPr>
              <a:t>Myr</a:t>
            </a:r>
            <a:r>
              <a:rPr lang="en-US" sz="1200" b="0" i="0" kern="1200" dirty="0" smtClean="0">
                <a:solidFill>
                  <a:schemeClr val="tx1"/>
                </a:solidFill>
                <a:effectLst/>
                <a:latin typeface="+mn-lt"/>
                <a:ea typeface="+mn-ea"/>
                <a:cs typeface="+mn-cs"/>
              </a:rPr>
              <a:t> BP Homo erectus (at </a:t>
            </a:r>
            <a:r>
              <a:rPr lang="en-US" sz="1200" b="0" i="0" kern="1200" dirty="0" err="1" smtClean="0">
                <a:solidFill>
                  <a:schemeClr val="tx1"/>
                </a:solidFill>
                <a:effectLst/>
                <a:latin typeface="+mn-lt"/>
                <a:ea typeface="+mn-ea"/>
                <a:cs typeface="+mn-cs"/>
              </a:rPr>
              <a:t>centre</a:t>
            </a:r>
            <a:r>
              <a:rPr lang="en-US" sz="1200" b="0" i="0" kern="1200" dirty="0" smtClean="0">
                <a:solidFill>
                  <a:schemeClr val="tx1"/>
                </a:solidFill>
                <a:effectLst/>
                <a:latin typeface="+mn-lt"/>
                <a:ea typeface="+mn-ea"/>
                <a:cs typeface="+mn-cs"/>
              </a:rPr>
              <a:t>) appeared in Africa, used fire, wooden tools, and migrated from Africa into Eurasia. Homo </a:t>
            </a:r>
            <a:r>
              <a:rPr lang="en-US" sz="1200" b="0" i="0" kern="1200" dirty="0" err="1" smtClean="0">
                <a:solidFill>
                  <a:schemeClr val="tx1"/>
                </a:solidFill>
                <a:effectLst/>
                <a:latin typeface="+mn-lt"/>
                <a:ea typeface="+mn-ea"/>
                <a:cs typeface="+mn-cs"/>
              </a:rPr>
              <a:t>neanderthalensis</a:t>
            </a:r>
            <a:r>
              <a:rPr lang="en-US" sz="1200" b="0" i="0" kern="1200" dirty="0" smtClean="0">
                <a:solidFill>
                  <a:schemeClr val="tx1"/>
                </a:solidFill>
                <a:effectLst/>
                <a:latin typeface="+mn-lt"/>
                <a:ea typeface="+mn-ea"/>
                <a:cs typeface="+mn-cs"/>
              </a:rPr>
              <a:t> (200,000 years BP) lived in Europe and Middle East and was closely related to modern humans (right).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Repair: </a:t>
            </a:r>
            <a:r>
              <a:rPr lang="en-US" sz="1200" b="0" i="0" kern="1200" dirty="0" err="1" smtClean="0">
                <a:solidFill>
                  <a:schemeClr val="tx1"/>
                </a:solidFill>
                <a:effectLst/>
                <a:latin typeface="+mn-lt"/>
                <a:ea typeface="+mn-ea"/>
                <a:cs typeface="+mn-cs"/>
              </a:rPr>
              <a:t>neanderthalensis</a:t>
            </a:r>
            <a:r>
              <a:rPr lang="en-US" sz="1200" b="0" i="0" kern="1200" baseline="0" dirty="0" smtClean="0">
                <a:solidFill>
                  <a:schemeClr val="tx1"/>
                </a:solidFill>
                <a:effectLst/>
                <a:latin typeface="+mn-lt"/>
                <a:ea typeface="+mn-ea"/>
                <a:cs typeface="+mn-cs"/>
              </a:rPr>
              <a:t> did not give rise to sapiens, but </a:t>
            </a:r>
            <a:r>
              <a:rPr lang="en-US" sz="1200" b="0" i="0" kern="1200" baseline="0" dirty="0" err="1" smtClean="0">
                <a:solidFill>
                  <a:schemeClr val="tx1"/>
                </a:solidFill>
                <a:effectLst/>
                <a:latin typeface="+mn-lt"/>
                <a:ea typeface="+mn-ea"/>
                <a:cs typeface="+mn-cs"/>
              </a:rPr>
              <a:t>heidelbergensis</a:t>
            </a:r>
            <a:r>
              <a:rPr lang="en-US" sz="1200" b="0" i="0" kern="1200" baseline="0" dirty="0" smtClean="0">
                <a:solidFill>
                  <a:schemeClr val="tx1"/>
                </a:solidFill>
                <a:effectLst/>
                <a:latin typeface="+mn-lt"/>
                <a:ea typeface="+mn-ea"/>
                <a:cs typeface="+mn-cs"/>
              </a:rPr>
              <a:t> was their common ancestor</a:t>
            </a: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Fossil game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Habilis</a:t>
            </a:r>
            <a:r>
              <a:rPr lang="en-US" sz="1200" b="0" i="0" kern="1200" dirty="0" smtClean="0">
                <a:solidFill>
                  <a:schemeClr val="tx1"/>
                </a:solidFill>
                <a:effectLst/>
                <a:latin typeface="+mn-lt"/>
                <a:ea typeface="+mn-ea"/>
                <a:cs typeface="+mn-cs"/>
              </a:rPr>
              <a:t>: brain++, elaborate</a:t>
            </a:r>
            <a:r>
              <a:rPr lang="en-US" sz="1200" b="0" i="0" kern="1200" baseline="0" dirty="0" smtClean="0">
                <a:solidFill>
                  <a:schemeClr val="tx1"/>
                </a:solidFill>
                <a:effectLst/>
                <a:latin typeface="+mn-lt"/>
                <a:ea typeface="+mn-ea"/>
                <a:cs typeface="+mn-cs"/>
              </a:rPr>
              <a:t> stone tools, bipedal,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err="1" smtClean="0">
                <a:solidFill>
                  <a:schemeClr val="tx1"/>
                </a:solidFill>
                <a:effectLst/>
                <a:latin typeface="+mn-lt"/>
                <a:ea typeface="+mn-ea"/>
                <a:cs typeface="+mn-cs"/>
              </a:rPr>
              <a:t>Neanderthalensis</a:t>
            </a:r>
            <a:r>
              <a:rPr lang="en-US" sz="1200" b="0" i="0" kern="1200" baseline="0" dirty="0" smtClean="0">
                <a:solidFill>
                  <a:schemeClr val="tx1"/>
                </a:solidFill>
                <a:effectLst/>
                <a:latin typeface="+mn-lt"/>
                <a:ea typeface="+mn-ea"/>
                <a:cs typeface="+mn-cs"/>
              </a:rPr>
              <a:t>: coexisted for 10k, interbreeding 80-45tya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1-4% of all non-African origin DNA (may be reclassified as same species, competitive → extinction)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err="1" smtClean="0">
                <a:solidFill>
                  <a:schemeClr val="tx1"/>
                </a:solidFill>
                <a:effectLst/>
                <a:latin typeface="+mn-lt"/>
                <a:ea typeface="+mn-ea"/>
                <a:cs typeface="+mn-cs"/>
              </a:rPr>
              <a:t>Floresiensis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pathalogical</a:t>
            </a:r>
            <a:r>
              <a:rPr lang="en-US" sz="1200" b="0" i="0" kern="1200" baseline="0" dirty="0" smtClean="0">
                <a:solidFill>
                  <a:schemeClr val="tx1"/>
                </a:solidFill>
                <a:effectLst/>
                <a:latin typeface="+mn-lt"/>
                <a:ea typeface="+mn-ea"/>
                <a:cs typeface="+mn-cs"/>
              </a:rPr>
              <a:t> dwarfism, or ancestor?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sapiens tools, modern pygmies, skeletal differences</a:t>
            </a:r>
            <a:endParaRPr lang="en-US" b="0" dirty="0" smtClean="0"/>
          </a:p>
          <a:p>
            <a:pPr lvl="0"/>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0D61F8-93F8-40E0-994B-5AB3A8F174BC}" type="slidenum">
              <a:rPr lang="en-US" smtClean="0"/>
              <a:t>46</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err="1" smtClean="0">
                <a:solidFill>
                  <a:schemeClr val="tx1"/>
                </a:solidFill>
                <a:effectLst/>
                <a:latin typeface="+mn-lt"/>
                <a:ea typeface="+mn-ea"/>
                <a:cs typeface="+mn-cs"/>
              </a:rPr>
              <a:t>ardi</a:t>
            </a:r>
            <a:r>
              <a:rPr lang="en-US" sz="1200" kern="1200" dirty="0" smtClean="0">
                <a:solidFill>
                  <a:schemeClr val="tx1"/>
                </a:solidFill>
                <a:effectLst/>
                <a:latin typeface="+mn-lt"/>
                <a:ea typeface="+mn-ea"/>
                <a:cs typeface="+mn-cs"/>
              </a:rPr>
              <a:t>, 4.4mya Ar. </a:t>
            </a:r>
            <a:r>
              <a:rPr lang="en-US" sz="1200" kern="1200" dirty="0" err="1" smtClean="0">
                <a:solidFill>
                  <a:schemeClr val="tx1"/>
                </a:solidFill>
                <a:effectLst/>
                <a:latin typeface="+mn-lt"/>
                <a:ea typeface="+mn-ea"/>
                <a:cs typeface="+mn-cs"/>
              </a:rPr>
              <a:t>ramidus</a:t>
            </a:r>
            <a:r>
              <a:rPr lang="en-US" sz="1200" kern="1200" dirty="0" smtClean="0">
                <a:solidFill>
                  <a:schemeClr val="tx1"/>
                </a:solidFill>
                <a:effectLst/>
                <a:latin typeface="+mn-lt"/>
                <a:ea typeface="+mn-ea"/>
                <a:cs typeface="+mn-cs"/>
              </a:rPr>
              <a:t>, climbed &amp; bipedal, closest complete fossil to LCA</a:t>
            </a:r>
          </a:p>
        </p:txBody>
      </p:sp>
      <p:sp>
        <p:nvSpPr>
          <p:cNvPr id="4" name="Slide Number Placeholder 3"/>
          <p:cNvSpPr>
            <a:spLocks noGrp="1"/>
          </p:cNvSpPr>
          <p:nvPr>
            <p:ph type="sldNum" sz="quarter" idx="10"/>
          </p:nvPr>
        </p:nvSpPr>
        <p:spPr/>
        <p:txBody>
          <a:bodyPr/>
          <a:lstStyle/>
          <a:p>
            <a:fld id="{FD0D61F8-93F8-40E0-994B-5AB3A8F174BC}" type="slidenum">
              <a:rPr lang="en-US" smtClean="0"/>
              <a:t>47</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Lucy, A. </a:t>
            </a:r>
            <a:r>
              <a:rPr lang="en-US" sz="1200" kern="1200" dirty="0" err="1" smtClean="0">
                <a:solidFill>
                  <a:schemeClr val="tx1"/>
                </a:solidFill>
                <a:effectLst/>
                <a:latin typeface="+mn-lt"/>
                <a:ea typeface="+mn-ea"/>
                <a:cs typeface="+mn-cs"/>
              </a:rPr>
              <a:t>afarensis</a:t>
            </a:r>
            <a:r>
              <a:rPr lang="en-US" sz="1200" kern="1200" dirty="0" smtClean="0">
                <a:solidFill>
                  <a:schemeClr val="tx1"/>
                </a:solidFill>
                <a:effectLst/>
                <a:latin typeface="+mn-lt"/>
                <a:ea typeface="+mn-ea"/>
                <a:cs typeface="+mn-cs"/>
              </a:rPr>
              <a:t> </a:t>
            </a:r>
          </a:p>
          <a:p>
            <a:pPr lvl="0"/>
            <a:r>
              <a:rPr lang="en-US" sz="1200" b="0" i="0" kern="1200" dirty="0" smtClean="0">
                <a:solidFill>
                  <a:schemeClr val="tx1"/>
                </a:solidFill>
                <a:effectLst/>
                <a:latin typeface="+mn-lt"/>
                <a:ea typeface="+mn-ea"/>
                <a:cs typeface="+mn-cs"/>
              </a:rPr>
              <a:t>low forehead, a bony ridge over the eyes, a flat nose</a:t>
            </a:r>
          </a:p>
          <a:p>
            <a:pPr lvl="0"/>
            <a:r>
              <a:rPr lang="en-US" sz="1200" b="0" i="0" kern="1200" dirty="0" smtClean="0">
                <a:solidFill>
                  <a:schemeClr val="tx1"/>
                </a:solidFill>
                <a:effectLst/>
                <a:latin typeface="+mn-lt"/>
                <a:ea typeface="+mn-ea"/>
                <a:cs typeface="+mn-cs"/>
              </a:rPr>
              <a:t>Cranial capacity varied from about 375 cc to 550 cc</a:t>
            </a:r>
          </a:p>
          <a:p>
            <a:pPr lvl="0"/>
            <a:r>
              <a:rPr lang="en-US" sz="1200" b="0" i="0" kern="1200" dirty="0" smtClean="0">
                <a:solidFill>
                  <a:schemeClr val="tx1"/>
                </a:solidFill>
                <a:effectLst/>
                <a:latin typeface="+mn-lt"/>
                <a:ea typeface="+mn-ea"/>
                <a:cs typeface="+mn-cs"/>
              </a:rPr>
              <a:t>The canine teeth are much smaller than of those of modern apes, but larger and more pointed than those of humans, and the shape of the jaw is between the rectangular shape of apes and the parabolic shape of humans</a:t>
            </a:r>
          </a:p>
          <a:p>
            <a:pPr lvl="0"/>
            <a:r>
              <a:rPr lang="en-US" sz="1200" b="0" i="0" kern="1200" dirty="0" smtClean="0">
                <a:solidFill>
                  <a:schemeClr val="tx1"/>
                </a:solidFill>
                <a:effectLst/>
                <a:latin typeface="+mn-lt"/>
                <a:ea typeface="+mn-ea"/>
                <a:cs typeface="+mn-cs"/>
              </a:rPr>
              <a:t>Females were substantially smaller than males</a:t>
            </a:r>
          </a:p>
          <a:p>
            <a:pPr lvl="0"/>
            <a:r>
              <a:rPr lang="en-US" sz="1200" b="0" i="0" kern="1200" dirty="0" smtClean="0">
                <a:solidFill>
                  <a:schemeClr val="tx1"/>
                </a:solidFill>
                <a:effectLst/>
                <a:latin typeface="+mn-lt"/>
                <a:ea typeface="+mn-ea"/>
                <a:cs typeface="+mn-cs"/>
              </a:rPr>
              <a:t>Height varied from 107 cm to 152 cm</a:t>
            </a:r>
          </a:p>
          <a:p>
            <a:pPr lvl="0"/>
            <a:r>
              <a:rPr lang="en-US" sz="1200" b="0" i="0" kern="1200" dirty="0" smtClean="0">
                <a:solidFill>
                  <a:schemeClr val="tx1"/>
                </a:solidFill>
                <a:effectLst/>
                <a:latin typeface="+mn-lt"/>
                <a:ea typeface="+mn-ea"/>
                <a:cs typeface="+mn-cs"/>
              </a:rPr>
              <a:t>The finger and toe bones are curved and proportionally longer than humans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0D61F8-93F8-40E0-994B-5AB3A8F174BC}" type="slidenum">
              <a:rPr lang="en-US" smtClean="0"/>
              <a:t>48</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0" i="0" kern="1200" dirty="0" smtClean="0">
                <a:solidFill>
                  <a:schemeClr val="tx1"/>
                </a:solidFill>
                <a:effectLst/>
                <a:latin typeface="+mn-lt"/>
                <a:ea typeface="+mn-ea"/>
                <a:cs typeface="+mn-cs"/>
              </a:rPr>
              <a:t>May also be A. </a:t>
            </a:r>
            <a:r>
              <a:rPr lang="en-US" sz="1200" b="0" i="0" kern="1200" dirty="0" err="1" smtClean="0">
                <a:solidFill>
                  <a:schemeClr val="tx1"/>
                </a:solidFill>
                <a:effectLst/>
                <a:latin typeface="+mn-lt"/>
                <a:ea typeface="+mn-ea"/>
                <a:cs typeface="+mn-cs"/>
              </a:rPr>
              <a:t>boisei</a:t>
            </a:r>
            <a:r>
              <a:rPr lang="en-US" sz="1200" b="0" i="0" kern="1200" dirty="0" smtClean="0">
                <a:solidFill>
                  <a:schemeClr val="tx1"/>
                </a:solidFill>
                <a:effectLst/>
                <a:latin typeface="+mn-lt"/>
                <a:ea typeface="+mn-ea"/>
                <a:cs typeface="+mn-cs"/>
              </a:rPr>
              <a:t> or another species</a:t>
            </a:r>
          </a:p>
          <a:p>
            <a:pPr lvl="0"/>
            <a:r>
              <a:rPr lang="en-US" sz="1200" b="0" i="0" kern="1200" dirty="0" smtClean="0">
                <a:solidFill>
                  <a:schemeClr val="tx1"/>
                </a:solidFill>
                <a:effectLst/>
                <a:latin typeface="+mn-lt"/>
                <a:ea typeface="+mn-ea"/>
                <a:cs typeface="+mn-cs"/>
              </a:rPr>
              <a:t> the "handy man", because of evidence of tools found with its remains and his more humanlike appearance</a:t>
            </a:r>
          </a:p>
          <a:p>
            <a:pPr lvl="0"/>
            <a:r>
              <a:rPr lang="en-US" sz="1200" b="0" i="0" kern="1200" dirty="0" smtClean="0">
                <a:solidFill>
                  <a:schemeClr val="tx1"/>
                </a:solidFill>
                <a:effectLst/>
                <a:latin typeface="+mn-lt"/>
                <a:ea typeface="+mn-ea"/>
                <a:cs typeface="+mn-cs"/>
              </a:rPr>
              <a:t>Homo </a:t>
            </a:r>
            <a:r>
              <a:rPr lang="en-US" sz="1200" b="0" i="0" kern="1200" dirty="0" err="1" smtClean="0">
                <a:solidFill>
                  <a:schemeClr val="tx1"/>
                </a:solidFill>
                <a:effectLst/>
                <a:latin typeface="+mn-lt"/>
                <a:ea typeface="+mn-ea"/>
                <a:cs typeface="+mn-cs"/>
              </a:rPr>
              <a:t>habilis</a:t>
            </a:r>
            <a:r>
              <a:rPr lang="en-US" sz="1200" b="0" i="0" kern="1200" dirty="0" smtClean="0">
                <a:solidFill>
                  <a:schemeClr val="tx1"/>
                </a:solidFill>
                <a:effectLst/>
                <a:latin typeface="+mn-lt"/>
                <a:ea typeface="+mn-ea"/>
                <a:cs typeface="+mn-cs"/>
              </a:rPr>
              <a:t> existed in the period of 2,4 up to 1,5 million years ago. He was very similar, in different ways, to the </a:t>
            </a:r>
            <a:r>
              <a:rPr lang="en-US" sz="1200" b="0" i="0" kern="1200" dirty="0" err="1" smtClean="0">
                <a:solidFill>
                  <a:schemeClr val="tx1"/>
                </a:solidFill>
                <a:effectLst/>
                <a:latin typeface="+mn-lt"/>
                <a:ea typeface="+mn-ea"/>
                <a:cs typeface="+mn-cs"/>
              </a:rPr>
              <a:t>Austrolopithecines</a:t>
            </a:r>
            <a:r>
              <a:rPr lang="en-US" sz="1200" b="0" i="0" kern="1200" dirty="0" smtClean="0">
                <a:solidFill>
                  <a:schemeClr val="tx1"/>
                </a:solidFill>
                <a:effectLst/>
                <a:latin typeface="+mn-lt"/>
                <a:ea typeface="+mn-ea"/>
                <a:cs typeface="+mn-cs"/>
              </a:rPr>
              <a:t>. For example, his face was still primitive, but the back teeth smaller. The brains were bigger than those of the Australopithecines, for </a:t>
            </a:r>
            <a:r>
              <a:rPr lang="en-US" sz="1200" b="0" i="0" kern="1200" dirty="0" err="1" smtClean="0">
                <a:solidFill>
                  <a:schemeClr val="tx1"/>
                </a:solidFill>
                <a:effectLst/>
                <a:latin typeface="+mn-lt"/>
                <a:ea typeface="+mn-ea"/>
                <a:cs typeface="+mn-cs"/>
              </a:rPr>
              <a:t>habilis</a:t>
            </a:r>
            <a:r>
              <a:rPr lang="en-US" sz="1200" b="0" i="0" kern="1200" dirty="0" smtClean="0">
                <a:solidFill>
                  <a:schemeClr val="tx1"/>
                </a:solidFill>
                <a:effectLst/>
                <a:latin typeface="+mn-lt"/>
                <a:ea typeface="+mn-ea"/>
                <a:cs typeface="+mn-cs"/>
              </a:rPr>
              <a:t> had a brain size varying from 500 cc up to 800 cc. Moreover, the brain shape was more humanlike. The bulge of </a:t>
            </a:r>
            <a:r>
              <a:rPr lang="en-US" sz="1200" b="0" i="0" kern="1200" dirty="0" err="1" smtClean="0">
                <a:solidFill>
                  <a:schemeClr val="tx1"/>
                </a:solidFill>
                <a:effectLst/>
                <a:latin typeface="+mn-lt"/>
                <a:ea typeface="+mn-ea"/>
                <a:cs typeface="+mn-cs"/>
              </a:rPr>
              <a:t>Broca's</a:t>
            </a:r>
            <a:r>
              <a:rPr lang="en-US" sz="1200" b="0" i="0" kern="1200" dirty="0" smtClean="0">
                <a:solidFill>
                  <a:schemeClr val="tx1"/>
                </a:solidFill>
                <a:effectLst/>
                <a:latin typeface="+mn-lt"/>
                <a:ea typeface="+mn-ea"/>
                <a:cs typeface="+mn-cs"/>
              </a:rPr>
              <a:t> area, essential for speech, is visible in one </a:t>
            </a:r>
            <a:r>
              <a:rPr lang="en-US" sz="1200" b="0" i="0" kern="1200" dirty="0" err="1" smtClean="0">
                <a:solidFill>
                  <a:schemeClr val="tx1"/>
                </a:solidFill>
                <a:effectLst/>
                <a:latin typeface="+mn-lt"/>
                <a:ea typeface="+mn-ea"/>
                <a:cs typeface="+mn-cs"/>
              </a:rPr>
              <a:t>habilis</a:t>
            </a:r>
            <a:r>
              <a:rPr lang="en-US" sz="1200" b="0" i="0" kern="1200" dirty="0" smtClean="0">
                <a:solidFill>
                  <a:schemeClr val="tx1"/>
                </a:solidFill>
                <a:effectLst/>
                <a:latin typeface="+mn-lt"/>
                <a:ea typeface="+mn-ea"/>
                <a:cs typeface="+mn-cs"/>
              </a:rPr>
              <a:t>' brain cast, indicating it might have been capable of rudimentary speech. </a:t>
            </a:r>
            <a:r>
              <a:rPr lang="en-US" sz="1200" b="0" i="0" kern="1200" dirty="0" err="1" smtClean="0">
                <a:solidFill>
                  <a:schemeClr val="tx1"/>
                </a:solidFill>
                <a:effectLst/>
                <a:latin typeface="+mn-lt"/>
                <a:ea typeface="+mn-ea"/>
                <a:cs typeface="+mn-cs"/>
              </a:rPr>
              <a:t>Habilis</a:t>
            </a:r>
            <a:r>
              <a:rPr lang="en-US" sz="1200" b="0" i="0" kern="1200" dirty="0" smtClean="0">
                <a:solidFill>
                  <a:schemeClr val="tx1"/>
                </a:solidFill>
                <a:effectLst/>
                <a:latin typeface="+mn-lt"/>
                <a:ea typeface="+mn-ea"/>
                <a:cs typeface="+mn-cs"/>
              </a:rPr>
              <a:t> is thought to have been 127 cm high, and 45 kg in weight, although females may have been smaller.</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0D61F8-93F8-40E0-994B-5AB3A8F174BC}" type="slidenum">
              <a:rPr lang="en-US" smtClean="0"/>
              <a:t>49</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Evolution</a:t>
            </a:r>
            <a:r>
              <a:rPr lang="en-US" sz="1200" b="0" i="0" kern="1200" dirty="0" smtClean="0">
                <a:solidFill>
                  <a:schemeClr val="tx1"/>
                </a:solidFill>
                <a:effectLst/>
                <a:latin typeface="+mn-lt"/>
                <a:ea typeface="+mn-ea"/>
                <a:cs typeface="+mn-cs"/>
              </a:rPr>
              <a:t> is any change across successive </a:t>
            </a:r>
            <a:r>
              <a:rPr lang="en-US" sz="1200" b="0" i="0" u="none" strike="noStrike" kern="1200" dirty="0" smtClean="0">
                <a:solidFill>
                  <a:schemeClr val="tx1"/>
                </a:solidFill>
                <a:effectLst/>
                <a:latin typeface="+mn-lt"/>
                <a:ea typeface="+mn-ea"/>
                <a:cs typeface="+mn-cs"/>
                <a:hlinkClick r:id="rId3" tooltip="Generation"/>
              </a:rPr>
              <a:t>generations</a:t>
            </a:r>
            <a:r>
              <a:rPr lang="en-US" sz="1200" b="0" i="0" kern="1200" dirty="0" smtClean="0">
                <a:solidFill>
                  <a:schemeClr val="tx1"/>
                </a:solidFill>
                <a:effectLst/>
                <a:latin typeface="+mn-lt"/>
                <a:ea typeface="+mn-ea"/>
                <a:cs typeface="+mn-cs"/>
              </a:rPr>
              <a:t> in the </a:t>
            </a:r>
            <a:r>
              <a:rPr lang="en-US" sz="1200" b="0" i="0" u="none" strike="noStrike" kern="1200" dirty="0" smtClean="0">
                <a:solidFill>
                  <a:schemeClr val="tx1"/>
                </a:solidFill>
                <a:effectLst/>
                <a:latin typeface="+mn-lt"/>
                <a:ea typeface="+mn-ea"/>
                <a:cs typeface="+mn-cs"/>
                <a:hlinkClick r:id="rId4" tooltip="Heritability"/>
              </a:rPr>
              <a:t>heritable</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5" tooltip="Phenotypic trait"/>
              </a:rPr>
              <a:t>characteristics</a:t>
            </a:r>
            <a:r>
              <a:rPr lang="en-US" sz="1200" b="0" i="0" kern="1200" dirty="0" smtClean="0">
                <a:solidFill>
                  <a:schemeClr val="tx1"/>
                </a:solidFill>
                <a:effectLst/>
                <a:latin typeface="+mn-lt"/>
                <a:ea typeface="+mn-ea"/>
                <a:cs typeface="+mn-cs"/>
              </a:rPr>
              <a:t> of </a:t>
            </a:r>
            <a:r>
              <a:rPr lang="en-US" sz="1200" b="0" i="0" u="none" strike="noStrike" kern="1200" dirty="0" smtClean="0">
                <a:solidFill>
                  <a:schemeClr val="tx1"/>
                </a:solidFill>
                <a:effectLst/>
                <a:latin typeface="+mn-lt"/>
                <a:ea typeface="+mn-ea"/>
                <a:cs typeface="+mn-cs"/>
                <a:hlinkClick r:id="rId6" tooltip="Biology"/>
              </a:rPr>
              <a:t>biological</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7" tooltip="Population"/>
              </a:rPr>
              <a:t>populations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Thus, when members of a population die they are replaced by the </a:t>
            </a:r>
            <a:r>
              <a:rPr lang="en-US" sz="1200" b="0" i="0" u="none" strike="noStrike" kern="1200" dirty="0" smtClean="0">
                <a:solidFill>
                  <a:schemeClr val="tx1"/>
                </a:solidFill>
                <a:effectLst/>
                <a:latin typeface="+mn-lt"/>
                <a:ea typeface="+mn-ea"/>
                <a:cs typeface="+mn-cs"/>
                <a:hlinkClick r:id="rId8" tooltip="Offspring"/>
              </a:rPr>
              <a:t>progeny</a:t>
            </a:r>
            <a:r>
              <a:rPr lang="en-US" sz="1200" b="0" i="0" kern="1200" dirty="0" smtClean="0">
                <a:solidFill>
                  <a:schemeClr val="tx1"/>
                </a:solidFill>
                <a:effectLst/>
                <a:latin typeface="+mn-lt"/>
                <a:ea typeface="+mn-ea"/>
                <a:cs typeface="+mn-cs"/>
              </a:rPr>
              <a:t> of parents that were better </a:t>
            </a:r>
            <a:r>
              <a:rPr lang="en-US" sz="1200" b="0" i="0" u="none" strike="noStrike" kern="1200" dirty="0" smtClean="0">
                <a:solidFill>
                  <a:schemeClr val="tx1"/>
                </a:solidFill>
                <a:effectLst/>
                <a:latin typeface="+mn-lt"/>
                <a:ea typeface="+mn-ea"/>
                <a:cs typeface="+mn-cs"/>
                <a:hlinkClick r:id="rId9" tooltip="Adaptation"/>
              </a:rPr>
              <a:t>adapted</a:t>
            </a:r>
            <a:r>
              <a:rPr lang="en-US" sz="1200" b="0" i="0" kern="1200" dirty="0" smtClean="0">
                <a:solidFill>
                  <a:schemeClr val="tx1"/>
                </a:solidFill>
                <a:effectLst/>
                <a:latin typeface="+mn-lt"/>
                <a:ea typeface="+mn-ea"/>
                <a:cs typeface="+mn-cs"/>
              </a:rPr>
              <a:t> to survive and reproduce in the </a:t>
            </a:r>
            <a:r>
              <a:rPr lang="en-US" sz="1200" b="0" i="0" u="none" strike="noStrike" kern="1200" dirty="0" smtClean="0">
                <a:solidFill>
                  <a:schemeClr val="tx1"/>
                </a:solidFill>
                <a:effectLst/>
                <a:latin typeface="+mn-lt"/>
                <a:ea typeface="+mn-ea"/>
                <a:cs typeface="+mn-cs"/>
                <a:hlinkClick r:id="rId10" tooltip="Environment (biophysical)"/>
              </a:rPr>
              <a:t>environment</a:t>
            </a:r>
            <a:r>
              <a:rPr lang="en-US" sz="1200" b="0" i="0" kern="1200" dirty="0" smtClean="0">
                <a:solidFill>
                  <a:schemeClr val="tx1"/>
                </a:solidFill>
                <a:effectLst/>
                <a:latin typeface="+mn-lt"/>
                <a:ea typeface="+mn-ea"/>
                <a:cs typeface="+mn-cs"/>
              </a:rPr>
              <a:t> in which natural selection took place. This process creates and preserves traits that are </a:t>
            </a:r>
            <a:r>
              <a:rPr lang="en-US" sz="1200" b="0" i="0" u="none" strike="noStrike" kern="1200" dirty="0" smtClean="0">
                <a:solidFill>
                  <a:schemeClr val="tx1"/>
                </a:solidFill>
                <a:effectLst/>
                <a:latin typeface="+mn-lt"/>
                <a:ea typeface="+mn-ea"/>
                <a:cs typeface="+mn-cs"/>
                <a:hlinkClick r:id="rId11" tooltip="Teleonomy"/>
              </a:rPr>
              <a:t>seemingly fitted</a:t>
            </a:r>
            <a:r>
              <a:rPr lang="en-US" sz="1200" b="0" i="0" kern="1200" dirty="0" smtClean="0">
                <a:solidFill>
                  <a:schemeClr val="tx1"/>
                </a:solidFill>
                <a:effectLst/>
                <a:latin typeface="+mn-lt"/>
                <a:ea typeface="+mn-ea"/>
                <a:cs typeface="+mn-cs"/>
              </a:rPr>
              <a:t> for the </a:t>
            </a:r>
            <a:r>
              <a:rPr lang="en-US" sz="1200" b="0" i="0" u="none" strike="noStrike" kern="1200" dirty="0" smtClean="0">
                <a:solidFill>
                  <a:schemeClr val="tx1"/>
                </a:solidFill>
                <a:effectLst/>
                <a:latin typeface="+mn-lt"/>
                <a:ea typeface="+mn-ea"/>
                <a:cs typeface="+mn-cs"/>
                <a:hlinkClick r:id="rId12" tooltip="Function (biology)"/>
              </a:rPr>
              <a:t>functional</a:t>
            </a:r>
            <a:r>
              <a:rPr lang="en-US" sz="1200" b="0" i="0" kern="1200" dirty="0" smtClean="0">
                <a:solidFill>
                  <a:schemeClr val="tx1"/>
                </a:solidFill>
                <a:effectLst/>
                <a:latin typeface="+mn-lt"/>
                <a:ea typeface="+mn-ea"/>
                <a:cs typeface="+mn-cs"/>
              </a:rPr>
              <a:t> roles they perform.</a:t>
            </a:r>
            <a:r>
              <a:rPr lang="en-US" sz="1200" b="0" i="0" u="none" strike="noStrike" kern="1200" baseline="30000" dirty="0" smtClean="0">
                <a:solidFill>
                  <a:schemeClr val="tx1"/>
                </a:solidFill>
                <a:effectLst/>
                <a:latin typeface="+mn-lt"/>
                <a:ea typeface="+mn-ea"/>
                <a:cs typeface="+mn-cs"/>
                <a:hlinkClick r:id="rId13"/>
              </a:rPr>
              <a:t>[4]</a:t>
            </a:r>
            <a:r>
              <a:rPr lang="en-US" sz="1200" b="0" i="0" kern="1200" dirty="0" smtClean="0">
                <a:solidFill>
                  <a:schemeClr val="tx1"/>
                </a:solidFill>
                <a:effectLst/>
                <a:latin typeface="+mn-lt"/>
                <a:ea typeface="+mn-ea"/>
                <a:cs typeface="+mn-cs"/>
              </a:rPr>
              <a:t> Natural selection is the only known cause of </a:t>
            </a:r>
            <a:r>
              <a:rPr lang="en-US" sz="1200" b="0" i="0" u="none" strike="noStrike" kern="1200" dirty="0" smtClean="0">
                <a:solidFill>
                  <a:schemeClr val="tx1"/>
                </a:solidFill>
                <a:effectLst/>
                <a:latin typeface="+mn-lt"/>
                <a:ea typeface="+mn-ea"/>
                <a:cs typeface="+mn-cs"/>
                <a:hlinkClick r:id="rId9" tooltip="Adaptation"/>
              </a:rPr>
              <a:t>adaptation</a:t>
            </a:r>
            <a:r>
              <a:rPr lang="en-US" sz="1200" b="0" i="0" kern="1200" dirty="0" smtClean="0">
                <a:solidFill>
                  <a:schemeClr val="tx1"/>
                </a:solidFill>
                <a:effectLst/>
                <a:latin typeface="+mn-lt"/>
                <a:ea typeface="+mn-ea"/>
                <a:cs typeface="+mn-cs"/>
              </a:rPr>
              <a:t>, but not the only known cause of evolution. Other, </a:t>
            </a:r>
            <a:r>
              <a:rPr lang="en-US" sz="1200" b="0" i="0" kern="1200" dirty="0" err="1" smtClean="0">
                <a:solidFill>
                  <a:schemeClr val="tx1"/>
                </a:solidFill>
                <a:effectLst/>
                <a:latin typeface="+mn-lt"/>
                <a:ea typeface="+mn-ea"/>
                <a:cs typeface="+mn-cs"/>
              </a:rPr>
              <a:t>nonadaptive</a:t>
            </a:r>
            <a:r>
              <a:rPr lang="en-US" sz="1200" b="0" i="0" kern="1200" dirty="0" smtClean="0">
                <a:solidFill>
                  <a:schemeClr val="tx1"/>
                </a:solidFill>
                <a:effectLst/>
                <a:latin typeface="+mn-lt"/>
                <a:ea typeface="+mn-ea"/>
                <a:cs typeface="+mn-cs"/>
              </a:rPr>
              <a:t> causes of </a:t>
            </a:r>
            <a:r>
              <a:rPr lang="en-US" sz="1200" b="0" i="0" u="none" strike="noStrike" kern="1200" dirty="0" smtClean="0">
                <a:solidFill>
                  <a:schemeClr val="tx1"/>
                </a:solidFill>
                <a:effectLst/>
                <a:latin typeface="+mn-lt"/>
                <a:ea typeface="+mn-ea"/>
                <a:cs typeface="+mn-cs"/>
                <a:hlinkClick r:id="rId14" tooltip="Microevolution"/>
              </a:rPr>
              <a:t>evolution</a:t>
            </a:r>
            <a:r>
              <a:rPr lang="en-US" sz="1200" b="0" i="0" kern="1200" dirty="0" smtClean="0">
                <a:solidFill>
                  <a:schemeClr val="tx1"/>
                </a:solidFill>
                <a:effectLst/>
                <a:latin typeface="+mn-lt"/>
                <a:ea typeface="+mn-ea"/>
                <a:cs typeface="+mn-cs"/>
              </a:rPr>
              <a:t> include </a:t>
            </a:r>
            <a:r>
              <a:rPr lang="en-US" sz="1200" b="0" i="0" u="none" strike="noStrike" kern="1200" dirty="0" smtClean="0">
                <a:solidFill>
                  <a:schemeClr val="tx1"/>
                </a:solidFill>
                <a:effectLst/>
                <a:latin typeface="+mn-lt"/>
                <a:ea typeface="+mn-ea"/>
                <a:cs typeface="+mn-cs"/>
                <a:hlinkClick r:id="rId15" tooltip="Mutation"/>
              </a:rPr>
              <a:t>mutation</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16" tooltip="Genetic drift"/>
              </a:rPr>
              <a:t>genetic drift</a:t>
            </a:r>
            <a:r>
              <a:rPr lang="en-US"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fitness - relative reproductive success of a genotype</a:t>
            </a:r>
          </a:p>
        </p:txBody>
      </p:sp>
      <p:sp>
        <p:nvSpPr>
          <p:cNvPr id="4" name="Slide Number Placeholder 3"/>
          <p:cNvSpPr>
            <a:spLocks noGrp="1"/>
          </p:cNvSpPr>
          <p:nvPr>
            <p:ph type="sldNum" sz="quarter" idx="10"/>
          </p:nvPr>
        </p:nvSpPr>
        <p:spPr/>
        <p:txBody>
          <a:bodyPr/>
          <a:lstStyle/>
          <a:p>
            <a:fld id="{FD0D61F8-93F8-40E0-994B-5AB3A8F174BC}" type="slidenum">
              <a:rPr lang="en-US" smtClean="0"/>
              <a:t>5</a:t>
            </a:fld>
            <a:endParaRPr lang="en-US"/>
          </a:p>
        </p:txBody>
      </p:sp>
    </p:spTree>
    <p:extLst>
      <p:ext uri="{BB962C8B-B14F-4D97-AF65-F5344CB8AC3E}">
        <p14:creationId xmlns:p14="http://schemas.microsoft.com/office/powerpoint/2010/main" val="7664181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‘Turkana Boy’ skeleton has allowed scientists to find out a lot of information about body size, body shape, and growth rates of </a:t>
            </a:r>
            <a:r>
              <a:rPr lang="en-US" sz="1200" b="0" i="1" kern="1200" dirty="0" smtClean="0">
                <a:solidFill>
                  <a:schemeClr val="tx1"/>
                </a:solidFill>
                <a:effectLst/>
                <a:latin typeface="+mn-lt"/>
                <a:ea typeface="+mn-ea"/>
                <a:cs typeface="+mn-cs"/>
              </a:rPr>
              <a:t>Homo erectus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His long and slender body is evidence of an early human adaptation to the hot, dry climate of Africa. His long legs and narrow pelvis helped him walk farther, increasing his home range, and maybe even run long distances.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erectus existed in the period of 1,8 million up to 300.000 years ago. Like </a:t>
            </a:r>
            <a:r>
              <a:rPr lang="en-US" sz="1200" b="0" i="0" kern="1200" dirty="0" err="1" smtClean="0">
                <a:solidFill>
                  <a:schemeClr val="tx1"/>
                </a:solidFill>
                <a:effectLst/>
                <a:latin typeface="+mn-lt"/>
                <a:ea typeface="+mn-ea"/>
                <a:cs typeface="+mn-cs"/>
              </a:rPr>
              <a:t>habilis</a:t>
            </a:r>
            <a:r>
              <a:rPr lang="en-US" sz="1200" b="0" i="0" kern="1200" dirty="0" smtClean="0">
                <a:solidFill>
                  <a:schemeClr val="tx1"/>
                </a:solidFill>
                <a:effectLst/>
                <a:latin typeface="+mn-lt"/>
                <a:ea typeface="+mn-ea"/>
                <a:cs typeface="+mn-cs"/>
              </a:rPr>
              <a:t>, the face had protruding jaws with large molars, no chin, thick brow ridges, and a long low skull, with a brain size varying from 750 to 1225 cc. Fossils have been found throughout Africa, Asia and Europe.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0D61F8-93F8-40E0-994B-5AB3A8F174BC}" type="slidenum">
              <a:rPr lang="en-US" smtClean="0"/>
              <a:t>50</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0D61F8-93F8-40E0-994B-5AB3A8F174BC}" type="slidenum">
              <a:rPr lang="en-US" smtClean="0"/>
              <a:t>51</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short, broad body shape helps to retain heat, which is useful in cold environments like those inhabited by Neanderthals. The lower arm and leg bones in this Neanderthal skeleton are short compared to the upper arm and leg bones, a feature that also reduced heat loss.</a:t>
            </a:r>
          </a:p>
        </p:txBody>
      </p:sp>
      <p:sp>
        <p:nvSpPr>
          <p:cNvPr id="4" name="Slide Number Placeholder 3"/>
          <p:cNvSpPr>
            <a:spLocks noGrp="1"/>
          </p:cNvSpPr>
          <p:nvPr>
            <p:ph type="sldNum" sz="quarter" idx="10"/>
          </p:nvPr>
        </p:nvSpPr>
        <p:spPr/>
        <p:txBody>
          <a:bodyPr/>
          <a:lstStyle/>
          <a:p>
            <a:fld id="{FD0D61F8-93F8-40E0-994B-5AB3A8F174BC}" type="slidenum">
              <a:rPr lang="en-US" smtClean="0"/>
              <a:t>52</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For each one:</a:t>
            </a:r>
          </a:p>
          <a:p>
            <a:pPr lvl="0"/>
            <a:r>
              <a:rPr lang="en-US" sz="1200" kern="1200" dirty="0" smtClean="0">
                <a:solidFill>
                  <a:schemeClr val="tx1"/>
                </a:solidFill>
                <a:effectLst/>
                <a:latin typeface="+mn-lt"/>
                <a:ea typeface="+mn-ea"/>
                <a:cs typeface="+mn-cs"/>
              </a:rPr>
              <a:t> - when did it occur</a:t>
            </a:r>
          </a:p>
          <a:p>
            <a:pPr lvl="0"/>
            <a:r>
              <a:rPr lang="en-US" sz="1200" kern="1200" dirty="0" smtClean="0">
                <a:solidFill>
                  <a:schemeClr val="tx1"/>
                </a:solidFill>
                <a:effectLst/>
                <a:latin typeface="+mn-lt"/>
                <a:ea typeface="+mn-ea"/>
                <a:cs typeface="+mn-cs"/>
              </a:rPr>
              <a:t> - why did it occur</a:t>
            </a:r>
          </a:p>
          <a:p>
            <a:pPr lvl="0"/>
            <a:r>
              <a:rPr lang="en-US" sz="1200" kern="1200" dirty="0" smtClean="0">
                <a:solidFill>
                  <a:schemeClr val="tx1"/>
                </a:solidFill>
                <a:effectLst/>
                <a:latin typeface="+mn-lt"/>
                <a:ea typeface="+mn-ea"/>
                <a:cs typeface="+mn-cs"/>
              </a:rPr>
              <a:t> - how did it occur</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milestones:</a:t>
            </a:r>
          </a:p>
          <a:p>
            <a:pPr lvl="0"/>
            <a:r>
              <a:rPr lang="en-US" sz="1200" kern="1200" dirty="0" smtClean="0">
                <a:solidFill>
                  <a:schemeClr val="tx1"/>
                </a:solidFill>
                <a:effectLst/>
                <a:latin typeface="+mn-lt"/>
                <a:ea typeface="+mn-ea"/>
                <a:cs typeface="+mn-cs"/>
              </a:rPr>
              <a:t>agriculture, 12tya</a:t>
            </a:r>
          </a:p>
          <a:p>
            <a:pPr lvl="0"/>
            <a:r>
              <a:rPr lang="en-US" sz="1200" kern="1200" dirty="0" smtClean="0">
                <a:solidFill>
                  <a:schemeClr val="tx1"/>
                </a:solidFill>
                <a:effectLst/>
                <a:latin typeface="+mn-lt"/>
                <a:ea typeface="+mn-ea"/>
                <a:cs typeface="+mn-cs"/>
              </a:rPr>
              <a:t>rapid brain size increase, 800-200t</a:t>
            </a:r>
          </a:p>
          <a:p>
            <a:pPr lvl="0"/>
            <a:r>
              <a:rPr lang="en-US" sz="1200" kern="1200" dirty="0" smtClean="0">
                <a:solidFill>
                  <a:schemeClr val="tx1"/>
                </a:solidFill>
                <a:effectLst/>
                <a:latin typeface="+mn-lt"/>
                <a:ea typeface="+mn-ea"/>
                <a:cs typeface="+mn-cs"/>
              </a:rPr>
              <a:t>fire, 800tya</a:t>
            </a:r>
          </a:p>
          <a:p>
            <a:pPr lvl="0"/>
            <a:r>
              <a:rPr lang="en-US" sz="1200" kern="1200" dirty="0" smtClean="0">
                <a:solidFill>
                  <a:schemeClr val="tx1"/>
                </a:solidFill>
                <a:effectLst/>
                <a:latin typeface="+mn-lt"/>
                <a:ea typeface="+mn-ea"/>
                <a:cs typeface="+mn-cs"/>
              </a:rPr>
              <a:t>tools (stone age), 1.6mya</a:t>
            </a:r>
          </a:p>
          <a:p>
            <a:pPr lvl="0"/>
            <a:r>
              <a:rPr lang="en-US" sz="1200" kern="1200" dirty="0" smtClean="0">
                <a:solidFill>
                  <a:schemeClr val="tx1"/>
                </a:solidFill>
                <a:effectLst/>
                <a:latin typeface="+mn-lt"/>
                <a:ea typeface="+mn-ea"/>
                <a:cs typeface="+mn-cs"/>
              </a:rPr>
              <a:t>mostly bipedal, 4mya</a:t>
            </a:r>
          </a:p>
          <a:p>
            <a:pPr lvl="0"/>
            <a:r>
              <a:rPr lang="en-US" sz="1200" kern="1200" dirty="0" smtClean="0">
                <a:solidFill>
                  <a:schemeClr val="tx1"/>
                </a:solidFill>
                <a:effectLst/>
                <a:latin typeface="+mn-lt"/>
                <a:ea typeface="+mn-ea"/>
                <a:cs typeface="+mn-cs"/>
              </a:rPr>
              <a:t>first bipedalism, 6mya</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All of these are intertwined in a great chicken</a:t>
            </a:r>
            <a:r>
              <a:rPr lang="en-US" sz="1200" kern="1200" baseline="0" dirty="0" smtClean="0">
                <a:solidFill>
                  <a:schemeClr val="tx1"/>
                </a:solidFill>
                <a:effectLst/>
                <a:latin typeface="+mn-lt"/>
                <a:ea typeface="+mn-ea"/>
                <a:cs typeface="+mn-cs"/>
              </a:rPr>
              <a:t> &amp; egg problem. </a:t>
            </a:r>
            <a:r>
              <a:rPr lang="en-US" sz="1200" b="1" kern="1200" baseline="0" dirty="0" smtClean="0">
                <a:solidFill>
                  <a:schemeClr val="tx1"/>
                </a:solidFill>
                <a:effectLst/>
                <a:latin typeface="+mn-lt"/>
                <a:ea typeface="+mn-ea"/>
                <a:cs typeface="+mn-cs"/>
              </a:rPr>
              <a:t>Which traits would you predict came first?</a:t>
            </a: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0D61F8-93F8-40E0-994B-5AB3A8F174BC}" type="slidenum">
              <a:rPr lang="en-US" smtClean="0"/>
              <a:t>53</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What structures do you think would</a:t>
            </a:r>
            <a:r>
              <a:rPr lang="en-US" sz="1200" b="1" kern="1200" baseline="0" dirty="0" smtClean="0">
                <a:solidFill>
                  <a:schemeClr val="tx1"/>
                </a:solidFill>
                <a:effectLst/>
                <a:latin typeface="+mn-lt"/>
                <a:ea typeface="+mn-ea"/>
                <a:cs typeface="+mn-cs"/>
              </a:rPr>
              <a:t> need to be modified to allow for bipedal locomotion?</a:t>
            </a:r>
          </a:p>
          <a:p>
            <a:pPr lvl="0"/>
            <a:r>
              <a:rPr lang="en-US" sz="1200" b="0" kern="1200" baseline="0" dirty="0" smtClean="0">
                <a:solidFill>
                  <a:schemeClr val="tx1"/>
                </a:solidFill>
                <a:effectLst/>
                <a:latin typeface="+mn-lt"/>
                <a:ea typeface="+mn-ea"/>
                <a:cs typeface="+mn-cs"/>
              </a:rPr>
              <a:t>Driving factors:</a:t>
            </a:r>
          </a:p>
          <a:p>
            <a:r>
              <a:rPr lang="en-US" dirty="0" smtClean="0"/>
              <a:t> - grasslands expanded as rainforests contracted due</a:t>
            </a:r>
            <a:r>
              <a:rPr lang="en-US" baseline="0" dirty="0" smtClean="0"/>
              <a:t> to global cooling 5mya</a:t>
            </a:r>
            <a:endParaRPr lang="en-US" dirty="0" smtClean="0"/>
          </a:p>
          <a:p>
            <a:r>
              <a:rPr lang="en-US" baseline="0" dirty="0" smtClean="0"/>
              <a:t> - division of land by the Rift valley into rainforest area (chimps) &amp; savanna (humans)</a:t>
            </a:r>
            <a:endParaRPr lang="en-US" sz="1200" b="0" kern="1200" baseline="0" dirty="0" smtClean="0">
              <a:solidFill>
                <a:schemeClr val="tx1"/>
              </a:solidFill>
              <a:effectLst/>
              <a:latin typeface="+mn-lt"/>
              <a:ea typeface="+mn-ea"/>
              <a:cs typeface="+mn-cs"/>
            </a:endParaRPr>
          </a:p>
          <a:p>
            <a:r>
              <a:rPr lang="en-US" sz="1200" b="0" kern="1200" baseline="0" dirty="0" smtClean="0">
                <a:solidFill>
                  <a:schemeClr val="tx1"/>
                </a:solidFill>
                <a:effectLst/>
                <a:latin typeface="+mn-lt"/>
                <a:ea typeface="+mn-ea"/>
                <a:cs typeface="+mn-cs"/>
              </a:rPr>
              <a:t>Need to cool down:</a:t>
            </a:r>
          </a:p>
          <a:p>
            <a:r>
              <a:rPr lang="en-US" sz="1200" b="0" kern="1200" baseline="0" dirty="0" smtClean="0">
                <a:solidFill>
                  <a:schemeClr val="tx1"/>
                </a:solidFill>
                <a:effectLst/>
                <a:latin typeface="+mn-lt"/>
                <a:ea typeface="+mn-ea"/>
                <a:cs typeface="+mn-cs"/>
              </a:rPr>
              <a:t> - upright position exposes 60% more SA to sun’s radiation</a:t>
            </a:r>
          </a:p>
          <a:p>
            <a:r>
              <a:rPr lang="en-US" sz="1200" b="0" kern="1200" baseline="0" dirty="0" smtClean="0">
                <a:solidFill>
                  <a:schemeClr val="tx1"/>
                </a:solidFill>
                <a:effectLst/>
                <a:latin typeface="+mn-lt"/>
                <a:ea typeface="+mn-ea"/>
                <a:cs typeface="+mn-cs"/>
              </a:rPr>
              <a:t> - cannot let body temperature rise to much or will stress the brain</a:t>
            </a:r>
          </a:p>
          <a:p>
            <a:r>
              <a:rPr lang="en-US" sz="1200" b="0" kern="1200" baseline="0" dirty="0" smtClean="0">
                <a:solidFill>
                  <a:schemeClr val="tx1"/>
                </a:solidFill>
                <a:effectLst/>
                <a:latin typeface="+mn-lt"/>
                <a:ea typeface="+mn-ea"/>
                <a:cs typeface="+mn-cs"/>
              </a:rPr>
              <a:t> - concurrently lost body hair</a:t>
            </a:r>
          </a:p>
          <a:p>
            <a:r>
              <a:rPr lang="en-US" sz="1200" b="0" kern="1200" baseline="0" dirty="0" smtClean="0">
                <a:solidFill>
                  <a:schemeClr val="tx1"/>
                </a:solidFill>
                <a:effectLst/>
                <a:latin typeface="+mn-lt"/>
                <a:ea typeface="+mn-ea"/>
                <a:cs typeface="+mn-cs"/>
              </a:rPr>
              <a:t> - </a:t>
            </a:r>
            <a:r>
              <a:rPr lang="en-US" sz="1200" b="1" kern="1200" baseline="0" dirty="0" smtClean="0">
                <a:solidFill>
                  <a:schemeClr val="tx1"/>
                </a:solidFill>
                <a:effectLst/>
                <a:latin typeface="+mn-lt"/>
                <a:ea typeface="+mn-ea"/>
                <a:cs typeface="+mn-cs"/>
              </a:rPr>
              <a:t>(guess how many) </a:t>
            </a:r>
            <a:r>
              <a:rPr lang="en-US" sz="1200" b="0" kern="1200" baseline="0" dirty="0" smtClean="0">
                <a:solidFill>
                  <a:schemeClr val="tx1"/>
                </a:solidFill>
                <a:effectLst/>
                <a:latin typeface="+mn-lt"/>
                <a:ea typeface="+mn-ea"/>
                <a:cs typeface="+mn-cs"/>
              </a:rPr>
              <a:t>over 2 million sweat glands, skin dries much faster than hair (like after a shower)</a:t>
            </a:r>
            <a:endParaRPr lang="en-US" dirty="0" smtClean="0"/>
          </a:p>
        </p:txBody>
      </p:sp>
      <p:sp>
        <p:nvSpPr>
          <p:cNvPr id="4" name="Slide Number Placeholder 3"/>
          <p:cNvSpPr>
            <a:spLocks noGrp="1"/>
          </p:cNvSpPr>
          <p:nvPr>
            <p:ph type="sldNum" sz="quarter" idx="10"/>
          </p:nvPr>
        </p:nvSpPr>
        <p:spPr/>
        <p:txBody>
          <a:bodyPr/>
          <a:lstStyle/>
          <a:p>
            <a:fld id="{FD0D61F8-93F8-40E0-994B-5AB3A8F174BC}" type="slidenum">
              <a:rPr lang="en-US" smtClean="0"/>
              <a:t>54</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What benefits do humans</a:t>
            </a:r>
            <a:r>
              <a:rPr lang="en-US" sz="1200" b="1" kern="1200" baseline="0" dirty="0" smtClean="0">
                <a:solidFill>
                  <a:schemeClr val="tx1"/>
                </a:solidFill>
                <a:effectLst/>
                <a:latin typeface="+mn-lt"/>
                <a:ea typeface="+mn-ea"/>
                <a:cs typeface="+mn-cs"/>
              </a:rPr>
              <a:t> get from bipedalism?</a:t>
            </a:r>
          </a:p>
          <a:p>
            <a:pPr lvl="0"/>
            <a:r>
              <a:rPr lang="en-US" dirty="0" smtClean="0"/>
              <a:t>making it easier to pick fruits and other food from low-lying branches; freeing hands for carrying food, tools, or babies; enabling early humans to appear larger and more intimidating; helping early humans cover wide, open landscapes quickly and efficiently</a:t>
            </a:r>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Main goals: conserve energy, support weight, aid balance</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Spinal column: less effort, bend at waist,</a:t>
            </a:r>
            <a:r>
              <a:rPr lang="en-US" sz="1200" kern="1200" baseline="0" dirty="0" smtClean="0">
                <a:solidFill>
                  <a:schemeClr val="tx1"/>
                </a:solidFill>
                <a:effectLst/>
                <a:latin typeface="+mn-lt"/>
                <a:ea typeface="+mn-ea"/>
                <a:cs typeface="+mn-cs"/>
              </a:rPr>
              <a:t> center of gravity over feet</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Skull: helps with balance</a:t>
            </a:r>
          </a:p>
          <a:p>
            <a:pPr lvl="0"/>
            <a:r>
              <a:rPr lang="en-US" sz="1200" kern="1200" dirty="0" smtClean="0">
                <a:solidFill>
                  <a:schemeClr val="tx1"/>
                </a:solidFill>
                <a:effectLst/>
                <a:latin typeface="+mn-lt"/>
                <a:ea typeface="+mn-ea"/>
                <a:cs typeface="+mn-cs"/>
              </a:rPr>
              <a:t>Knee:</a:t>
            </a:r>
            <a:r>
              <a:rPr lang="en-US" sz="1200" kern="1200" baseline="0" dirty="0" smtClean="0">
                <a:solidFill>
                  <a:schemeClr val="tx1"/>
                </a:solidFill>
                <a:effectLst/>
                <a:latin typeface="+mn-lt"/>
                <a:ea typeface="+mn-ea"/>
                <a:cs typeface="+mn-cs"/>
              </a:rPr>
              <a:t> can lock to allow standing upright without much effort (demo)</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Foot: smaller toes, hallux moved to front, arch to conserve energy when weight is transmitted</a:t>
            </a:r>
            <a:r>
              <a:rPr lang="en-US" sz="1200" kern="1200" baseline="0" dirty="0" smtClean="0">
                <a:solidFill>
                  <a:schemeClr val="tx1"/>
                </a:solidFill>
                <a:effectLst/>
                <a:latin typeface="+mn-lt"/>
                <a:ea typeface="+mn-ea"/>
                <a:cs typeface="+mn-cs"/>
              </a:rPr>
              <a:t> during locomotion</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Evidence: </a:t>
            </a:r>
            <a:r>
              <a:rPr lang="en-US" dirty="0" err="1" smtClean="0"/>
              <a:t>Laetoli</a:t>
            </a:r>
            <a:r>
              <a:rPr lang="en-US" dirty="0" smtClean="0"/>
              <a:t> footprints attributed to </a:t>
            </a:r>
            <a:r>
              <a:rPr lang="en-US" i="1" dirty="0" smtClean="0"/>
              <a:t>Australopithecus </a:t>
            </a:r>
            <a:r>
              <a:rPr lang="en-US" i="1" dirty="0" err="1" smtClean="0"/>
              <a:t>afarensis</a:t>
            </a:r>
            <a:endParaRPr lang="en-US" i="1" dirty="0" smtClean="0"/>
          </a:p>
          <a:p>
            <a:pPr lvl="0"/>
            <a:r>
              <a:rPr lang="en-US" sz="1200" kern="1200" baseline="0" dirty="0" smtClean="0">
                <a:solidFill>
                  <a:schemeClr val="tx1"/>
                </a:solidFill>
                <a:effectLst/>
                <a:latin typeface="+mn-lt"/>
                <a:ea typeface="+mn-ea"/>
                <a:cs typeface="+mn-cs"/>
              </a:rPr>
              <a:t>discovered by Mary Leakey &amp; Paul </a:t>
            </a:r>
            <a:r>
              <a:rPr lang="en-US" sz="1200" kern="1200" baseline="0" dirty="0" err="1" smtClean="0">
                <a:solidFill>
                  <a:schemeClr val="tx1"/>
                </a:solidFill>
                <a:effectLst/>
                <a:latin typeface="+mn-lt"/>
                <a:ea typeface="+mn-ea"/>
                <a:cs typeface="+mn-cs"/>
              </a:rPr>
              <a:t>Abell</a:t>
            </a:r>
            <a:r>
              <a:rPr lang="en-US" sz="1200" kern="1200" baseline="0" dirty="0" smtClean="0">
                <a:solidFill>
                  <a:schemeClr val="tx1"/>
                </a:solidFill>
                <a:effectLst/>
                <a:latin typeface="+mn-lt"/>
                <a:ea typeface="+mn-ea"/>
                <a:cs typeface="+mn-cs"/>
              </a:rPr>
              <a:t> in 1978</a:t>
            </a:r>
          </a:p>
          <a:p>
            <a:pPr lvl="0"/>
            <a:r>
              <a:rPr lang="en-US" sz="1200" kern="1200" baseline="0" dirty="0" smtClean="0">
                <a:solidFill>
                  <a:schemeClr val="tx1"/>
                </a:solidFill>
                <a:effectLst/>
                <a:latin typeface="+mn-lt"/>
                <a:ea typeface="+mn-ea"/>
                <a:cs typeface="+mn-cs"/>
              </a:rPr>
              <a:t>short stride = short legs; big toe in line with foot; fossils found nearby</a:t>
            </a:r>
          </a:p>
          <a:p>
            <a:pPr lvl="0"/>
            <a:endParaRPr lang="en-US" sz="1200"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Pics</a:t>
            </a:r>
            <a:r>
              <a:rPr lang="en-US" sz="1200" kern="1200" dirty="0" smtClean="0">
                <a:solidFill>
                  <a:schemeClr val="tx1"/>
                </a:solidFill>
                <a:effectLst/>
                <a:latin typeface="+mn-lt"/>
                <a:ea typeface="+mn-ea"/>
                <a:cs typeface="+mn-cs"/>
              </a:rPr>
              <a:t>:</a:t>
            </a:r>
          </a:p>
          <a:p>
            <a:pPr lvl="0"/>
            <a:r>
              <a:rPr lang="en-US" sz="1200" kern="1200" dirty="0" smtClean="0">
                <a:solidFill>
                  <a:schemeClr val="tx1"/>
                </a:solidFill>
                <a:effectLst/>
                <a:latin typeface="+mn-lt"/>
                <a:ea typeface="+mn-ea"/>
                <a:cs typeface="+mn-cs"/>
              </a:rPr>
              <a:t>Chimp → early human → modern human</a:t>
            </a:r>
          </a:p>
        </p:txBody>
      </p:sp>
      <p:sp>
        <p:nvSpPr>
          <p:cNvPr id="4" name="Slide Number Placeholder 3"/>
          <p:cNvSpPr>
            <a:spLocks noGrp="1"/>
          </p:cNvSpPr>
          <p:nvPr>
            <p:ph type="sldNum" sz="quarter" idx="10"/>
          </p:nvPr>
        </p:nvSpPr>
        <p:spPr/>
        <p:txBody>
          <a:bodyPr/>
          <a:lstStyle/>
          <a:p>
            <a:fld id="{FD0D61F8-93F8-40E0-994B-5AB3A8F174BC}" type="slidenum">
              <a:rPr lang="en-US" smtClean="0"/>
              <a:t>55</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brain consumes 5th of energy of body --&gt; </a:t>
            </a:r>
            <a:r>
              <a:rPr lang="en-US" dirty="0" err="1" smtClean="0"/>
              <a:t>evo</a:t>
            </a:r>
            <a:r>
              <a:rPr lang="en-US" dirty="0" smtClean="0"/>
              <a:t> pressure to create &amp; use tools to hunt &amp; process energy-rich foods</a:t>
            </a:r>
          </a:p>
          <a:p>
            <a:r>
              <a:rPr lang="en-US" dirty="0" smtClean="0"/>
              <a:t>less expensive tissue hypothesis</a:t>
            </a:r>
          </a:p>
          <a:p>
            <a:endParaRPr lang="en-US" dirty="0" smtClean="0"/>
          </a:p>
          <a:p>
            <a:r>
              <a:rPr lang="en-US" dirty="0" smtClean="0"/>
              <a:t>Secondary to bipedalism – Stephen Jay Gould</a:t>
            </a:r>
          </a:p>
          <a:p>
            <a:endParaRPr lang="en-US" dirty="0" smtClean="0"/>
          </a:p>
          <a:p>
            <a:r>
              <a:rPr lang="en-US" dirty="0" smtClean="0"/>
              <a:t>Steve Pinker:</a:t>
            </a:r>
          </a:p>
          <a:p>
            <a:r>
              <a:rPr lang="en-US" dirty="0" smtClean="0"/>
              <a:t> - cognitive</a:t>
            </a:r>
            <a:r>
              <a:rPr lang="en-US" baseline="0" dirty="0" smtClean="0"/>
              <a:t> niche</a:t>
            </a:r>
          </a:p>
          <a:p>
            <a:r>
              <a:rPr lang="en-US" baseline="0" dirty="0" smtClean="0"/>
              <a:t> - cause &amp; effect intelligence</a:t>
            </a:r>
          </a:p>
          <a:p>
            <a:r>
              <a:rPr lang="en-US" baseline="0" dirty="0" smtClean="0"/>
              <a:t> - social intelligence</a:t>
            </a:r>
          </a:p>
          <a:p>
            <a:r>
              <a:rPr lang="en-US" baseline="0" dirty="0" smtClean="0"/>
              <a:t> - language</a:t>
            </a:r>
            <a:endParaRPr lang="en-US" dirty="0" smtClean="0"/>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child development (time), head size &amp; shape, structures, language</a:t>
            </a:r>
          </a:p>
          <a:p>
            <a:pPr lvl="0"/>
            <a:endParaRPr lang="en-US" sz="1200" kern="1200" dirty="0" smtClean="0">
              <a:solidFill>
                <a:schemeClr val="tx1"/>
              </a:solidFill>
              <a:effectLst/>
              <a:latin typeface="+mn-lt"/>
              <a:ea typeface="+mn-ea"/>
              <a:cs typeface="+mn-cs"/>
            </a:endParaRPr>
          </a:p>
          <a:p>
            <a:pPr lvl="0"/>
            <a:r>
              <a:rPr lang="en-US" dirty="0" smtClean="0"/>
              <a:t>We don't really know why </a:t>
            </a:r>
            <a:r>
              <a:rPr lang="en-US" i="1" dirty="0" smtClean="0"/>
              <a:t>Homo sapiens</a:t>
            </a:r>
            <a:r>
              <a:rPr lang="en-US" dirty="0" smtClean="0"/>
              <a:t> succeeded and </a:t>
            </a:r>
            <a:r>
              <a:rPr lang="en-US" i="1" dirty="0" smtClean="0"/>
              <a:t>Homo </a:t>
            </a:r>
            <a:r>
              <a:rPr lang="en-US" i="1" dirty="0" err="1" smtClean="0"/>
              <a:t>neandertalensis</a:t>
            </a:r>
            <a:r>
              <a:rPr lang="en-US" dirty="0" smtClean="0"/>
              <a:t> didn't. The brains were the same size, but they may have been wired quite differently, and it could have been that there was wiring in the </a:t>
            </a:r>
            <a:r>
              <a:rPr lang="en-US" i="1" dirty="0" smtClean="0"/>
              <a:t>Homo sapiens</a:t>
            </a:r>
            <a:r>
              <a:rPr lang="en-US" dirty="0" smtClean="0"/>
              <a:t> brain that supported better language, cleverer know-how, better social coordination, that gave them an advantage.</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social brain hypothesis: larger, more complex social networks --&gt; bigger brains</a:t>
            </a:r>
          </a:p>
          <a:p>
            <a:pPr lvl="0"/>
            <a:r>
              <a:rPr lang="en-US" sz="1200" kern="1200" dirty="0" smtClean="0">
                <a:solidFill>
                  <a:schemeClr val="tx1"/>
                </a:solidFill>
                <a:effectLst/>
                <a:latin typeface="+mn-lt"/>
                <a:ea typeface="+mn-ea"/>
                <a:cs typeface="+mn-cs"/>
              </a:rPr>
              <a:t>opposing: vice versa, </a:t>
            </a:r>
            <a:r>
              <a:rPr lang="en-US" sz="1200" kern="1200" dirty="0" err="1" smtClean="0">
                <a:solidFill>
                  <a:schemeClr val="tx1"/>
                </a:solidFill>
                <a:effectLst/>
                <a:latin typeface="+mn-lt"/>
                <a:ea typeface="+mn-ea"/>
                <a:cs typeface="+mn-cs"/>
              </a:rPr>
              <a:t>meerkats</a:t>
            </a:r>
            <a:r>
              <a:rPr lang="en-US" sz="1200" kern="1200" dirty="0" smtClean="0">
                <a:solidFill>
                  <a:schemeClr val="tx1"/>
                </a:solidFill>
                <a:effectLst/>
                <a:latin typeface="+mn-lt"/>
                <a:ea typeface="+mn-ea"/>
                <a:cs typeface="+mn-cs"/>
              </a:rPr>
              <a:t> have larger networks than their brains would suggest</a:t>
            </a:r>
          </a:p>
          <a:p>
            <a:pPr lvl="0"/>
            <a:r>
              <a:rPr lang="en-US" sz="1200" kern="1200" dirty="0" smtClean="0">
                <a:solidFill>
                  <a:schemeClr val="tx1"/>
                </a:solidFill>
                <a:effectLst/>
                <a:latin typeface="+mn-lt"/>
                <a:ea typeface="+mn-ea"/>
                <a:cs typeface="+mn-cs"/>
              </a:rPr>
              <a:t>sexual selection: Geoffrey Miller - human intelligence is unnecessarily sophisticated for the needs of hunter-gatherers to survive; language, music and art did not evolve because of their utilitarian value, but as a fitness indicator (greater intelligence = better genes, so positive feedback loop lead to evolution of human intelligence in a relatively short period)</a:t>
            </a:r>
          </a:p>
          <a:p>
            <a:pPr lvl="0"/>
            <a:r>
              <a:rPr lang="en-US" sz="1200" kern="1200" dirty="0" smtClean="0">
                <a:solidFill>
                  <a:schemeClr val="tx1"/>
                </a:solidFill>
                <a:effectLst/>
                <a:latin typeface="+mn-lt"/>
                <a:ea typeface="+mn-ea"/>
                <a:cs typeface="+mn-cs"/>
              </a:rPr>
              <a:t>ecological dominance/social competition model: language to present self as alpha/leader</a:t>
            </a:r>
          </a:p>
          <a:p>
            <a:pPr lvl="0"/>
            <a:r>
              <a:rPr lang="en-US" sz="1200" kern="1200" dirty="0" smtClean="0">
                <a:solidFill>
                  <a:schemeClr val="tx1"/>
                </a:solidFill>
                <a:effectLst/>
                <a:latin typeface="+mn-lt"/>
                <a:ea typeface="+mn-ea"/>
                <a:cs typeface="+mn-cs"/>
              </a:rPr>
              <a:t>indicator of better nutrition or disease resistance</a:t>
            </a:r>
          </a:p>
          <a:p>
            <a:pPr lvl="0"/>
            <a:r>
              <a:rPr lang="en-US" sz="1200" kern="1200" dirty="0" smtClean="0">
                <a:solidFill>
                  <a:schemeClr val="tx1"/>
                </a:solidFill>
                <a:effectLst/>
                <a:latin typeface="+mn-lt"/>
                <a:ea typeface="+mn-ea"/>
                <a:cs typeface="+mn-cs"/>
              </a:rPr>
              <a:t>overall, variety of climates &amp; climate change selected for smarter humans</a:t>
            </a:r>
          </a:p>
          <a:p>
            <a:pPr lvl="0"/>
            <a:r>
              <a:rPr lang="en-US" sz="1200" kern="1200" dirty="0" smtClean="0">
                <a:solidFill>
                  <a:schemeClr val="tx1"/>
                </a:solidFill>
                <a:effectLst/>
                <a:latin typeface="+mn-lt"/>
                <a:ea typeface="+mn-ea"/>
                <a:cs typeface="+mn-cs"/>
              </a:rPr>
              <a:t>reciprocity --&gt; morality</a:t>
            </a:r>
          </a:p>
        </p:txBody>
      </p:sp>
      <p:sp>
        <p:nvSpPr>
          <p:cNvPr id="4" name="Slide Number Placeholder 3"/>
          <p:cNvSpPr>
            <a:spLocks noGrp="1"/>
          </p:cNvSpPr>
          <p:nvPr>
            <p:ph type="sldNum" sz="quarter" idx="10"/>
          </p:nvPr>
        </p:nvSpPr>
        <p:spPr/>
        <p:txBody>
          <a:bodyPr/>
          <a:lstStyle/>
          <a:p>
            <a:fld id="{FD0D61F8-93F8-40E0-994B-5AB3A8F174BC}" type="slidenum">
              <a:rPr lang="en-US" smtClean="0"/>
              <a:t>56</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gut, tools &amp; weapons, fire, clothing, opposable thumbs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2.6mya </a:t>
            </a:r>
            <a:r>
              <a:rPr lang="en-US" sz="1200" kern="1200" dirty="0" err="1" smtClean="0">
                <a:solidFill>
                  <a:schemeClr val="tx1"/>
                </a:solidFill>
                <a:effectLst/>
                <a:latin typeface="+mn-lt"/>
                <a:ea typeface="+mn-ea"/>
                <a:cs typeface="+mn-cs"/>
              </a:rPr>
              <a:t>hammerstones</a:t>
            </a:r>
            <a:r>
              <a:rPr lang="en-US" sz="1200" kern="1200" dirty="0" smtClean="0">
                <a:solidFill>
                  <a:schemeClr val="tx1"/>
                </a:solidFill>
                <a:effectLst/>
                <a:latin typeface="+mn-lt"/>
                <a:ea typeface="+mn-ea"/>
                <a:cs typeface="+mn-cs"/>
              </a:rPr>
              <a:t>, stone cores, and sharp stone flakes</a:t>
            </a:r>
          </a:p>
          <a:p>
            <a:r>
              <a:rPr lang="en-US" sz="1200" kern="1200" dirty="0" smtClean="0">
                <a:solidFill>
                  <a:schemeClr val="tx1"/>
                </a:solidFill>
                <a:effectLst/>
                <a:latin typeface="+mn-lt"/>
                <a:ea typeface="+mn-ea"/>
                <a:cs typeface="+mn-cs"/>
              </a:rPr>
              <a:t>1.76mya </a:t>
            </a:r>
            <a:r>
              <a:rPr lang="en-US" sz="1200" kern="1200" dirty="0" err="1" smtClean="0">
                <a:solidFill>
                  <a:schemeClr val="tx1"/>
                </a:solidFill>
                <a:effectLst/>
                <a:latin typeface="+mn-lt"/>
                <a:ea typeface="+mn-ea"/>
                <a:cs typeface="+mn-cs"/>
              </a:rPr>
              <a:t>Acheulean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handaxes</a:t>
            </a:r>
            <a:r>
              <a:rPr lang="en-US" sz="1200" kern="1200" dirty="0" smtClean="0">
                <a:solidFill>
                  <a:schemeClr val="tx1"/>
                </a:solidFill>
                <a:effectLst/>
                <a:latin typeface="+mn-lt"/>
                <a:ea typeface="+mn-ea"/>
                <a:cs typeface="+mn-cs"/>
              </a:rPr>
              <a:t> and other large cutting tools</a:t>
            </a:r>
          </a:p>
          <a:p>
            <a:r>
              <a:rPr lang="en-US" sz="1200" kern="1200" dirty="0" smtClean="0">
                <a:solidFill>
                  <a:schemeClr val="tx1"/>
                </a:solidFill>
                <a:effectLst/>
                <a:latin typeface="+mn-lt"/>
                <a:ea typeface="+mn-ea"/>
                <a:cs typeface="+mn-cs"/>
              </a:rPr>
              <a:t>200tya spears; stone awls, which could have been used to perforate hides; and scrapers that were useful in preparing hide, wood, and other materials</a:t>
            </a:r>
          </a:p>
          <a:p>
            <a:r>
              <a:rPr lang="en-US" sz="1200" kern="1200" dirty="0" smtClean="0">
                <a:solidFill>
                  <a:schemeClr val="tx1"/>
                </a:solidFill>
                <a:effectLst/>
                <a:latin typeface="+mn-lt"/>
                <a:ea typeface="+mn-ea"/>
                <a:cs typeface="+mn-cs"/>
              </a:rPr>
              <a:t>later diverse raw materials (bone, ivory, and antler, as well as stone), the level of craftsmanship increased, and different groups sought their own distinct cultural identity and adopted their own ways of making things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can tell</a:t>
            </a:r>
            <a:r>
              <a:rPr lang="en-US" sz="1200" kern="1200" baseline="0" dirty="0" smtClean="0">
                <a:solidFill>
                  <a:schemeClr val="tx1"/>
                </a:solidFill>
                <a:effectLst/>
                <a:latin typeface="+mn-lt"/>
                <a:ea typeface="+mn-ea"/>
                <a:cs typeface="+mn-cs"/>
              </a:rPr>
              <a:t> that they hunted </a:t>
            </a:r>
            <a:r>
              <a:rPr lang="en-US" sz="1200" kern="1200" baseline="0" dirty="0" err="1" smtClean="0">
                <a:solidFill>
                  <a:schemeClr val="tx1"/>
                </a:solidFill>
                <a:effectLst/>
                <a:latin typeface="+mn-lt"/>
                <a:ea typeface="+mn-ea"/>
                <a:cs typeface="+mn-cs"/>
              </a:rPr>
              <a:t>aminals</a:t>
            </a:r>
            <a:r>
              <a:rPr lang="en-US" sz="1200" kern="1200" baseline="0" dirty="0" smtClean="0">
                <a:solidFill>
                  <a:schemeClr val="tx1"/>
                </a:solidFill>
                <a:effectLst/>
                <a:latin typeface="+mn-lt"/>
                <a:ea typeface="+mn-ea"/>
                <a:cs typeface="+mn-cs"/>
              </a:rPr>
              <a:t> by remains of butchered bones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Early humans may have made bags from skin long ago. By around 26,000 years ago, they were weaving plant fibers to make cords and perhaps baskets. About 18,000 years ago, in Japan, they began making pottery.</a:t>
            </a:r>
          </a:p>
        </p:txBody>
      </p:sp>
      <p:sp>
        <p:nvSpPr>
          <p:cNvPr id="4" name="Slide Number Placeholder 3"/>
          <p:cNvSpPr>
            <a:spLocks noGrp="1"/>
          </p:cNvSpPr>
          <p:nvPr>
            <p:ph type="sldNum" sz="quarter" idx="10"/>
          </p:nvPr>
        </p:nvSpPr>
        <p:spPr/>
        <p:txBody>
          <a:bodyPr/>
          <a:lstStyle/>
          <a:p>
            <a:fld id="{FD0D61F8-93F8-40E0-994B-5AB3A8F174BC}" type="slidenum">
              <a:rPr lang="en-US" smtClean="0"/>
              <a:t>57</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Trends: neocortex size (ratio to rest of brain) &amp; time spent grooming</a:t>
            </a:r>
            <a:r>
              <a:rPr lang="en-US" baseline="0" dirty="0" smtClean="0"/>
              <a:t> </a:t>
            </a:r>
            <a:r>
              <a:rPr lang="en-US" dirty="0" smtClean="0"/>
              <a:t>as mean group size</a:t>
            </a:r>
          </a:p>
          <a:p>
            <a:endParaRPr lang="en-US" dirty="0" smtClean="0"/>
          </a:p>
          <a:p>
            <a:r>
              <a:rPr lang="en-US" dirty="0" smtClean="0"/>
              <a:t>hearth/social groups/tribes/hierarchies -&gt; fire, language, tribes, eye contact, social hierarchy (altruism)</a:t>
            </a:r>
          </a:p>
          <a:p>
            <a:r>
              <a:rPr lang="en-US" dirty="0" smtClean="0"/>
              <a:t>social intelligence coevolved with physical intelligence</a:t>
            </a:r>
          </a:p>
          <a:p>
            <a:endParaRPr lang="en-US" dirty="0" smtClean="0"/>
          </a:p>
          <a:p>
            <a:r>
              <a:rPr lang="en-US" dirty="0" smtClean="0"/>
              <a:t>hearths &amp; shelters: </a:t>
            </a:r>
          </a:p>
          <a:p>
            <a:r>
              <a:rPr lang="en-US" dirty="0" smtClean="0"/>
              <a:t>790tya, cooking since 1.5mya</a:t>
            </a:r>
          </a:p>
          <a:p>
            <a:r>
              <a:rPr lang="en-US" dirty="0" smtClean="0"/>
              <a:t>led to a fundamental change in the early human diet. Cooking released nutrients in foods and made them easier to digest. It also rid some plants of poisons.</a:t>
            </a:r>
          </a:p>
          <a:p>
            <a:r>
              <a:rPr lang="en-US" dirty="0" smtClean="0"/>
              <a:t>Over time, early humans began to gather at hearths and shelters to eat and socialize. As brains became larger and more complex, growing up took longer—requiring more parental care and the protective environment of a home. Expanding social networks led, eventually, to the complex social lives of modern humans.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FD0D61F8-93F8-40E0-994B-5AB3A8F174BC}" type="slidenum">
              <a:rPr lang="en-US" smtClean="0"/>
              <a:t>58</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FD0D61F8-93F8-40E0-994B-5AB3A8F174BC}" type="slidenum">
              <a:rPr lang="en-US" smtClean="0"/>
              <a:t>59</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Who can name someone who</a:t>
            </a:r>
            <a:r>
              <a:rPr lang="en-US" b="1" baseline="0" dirty="0" smtClean="0"/>
              <a:t> was involved in the development of evolutionary theory who wasn’t Darwin?</a:t>
            </a:r>
            <a:endParaRPr lang="en-US" b="1" dirty="0"/>
          </a:p>
        </p:txBody>
      </p:sp>
      <p:sp>
        <p:nvSpPr>
          <p:cNvPr id="4" name="Slide Number Placeholder 3"/>
          <p:cNvSpPr>
            <a:spLocks noGrp="1"/>
          </p:cNvSpPr>
          <p:nvPr>
            <p:ph type="sldNum" sz="quarter" idx="10"/>
          </p:nvPr>
        </p:nvSpPr>
        <p:spPr/>
        <p:txBody>
          <a:bodyPr/>
          <a:lstStyle/>
          <a:p>
            <a:fld id="{FD0D61F8-93F8-40E0-994B-5AB3A8F174BC}" type="slidenum">
              <a:rPr lang="en-US" smtClean="0"/>
              <a:t>6</a:t>
            </a:fld>
            <a:endParaRPr lang="en-US"/>
          </a:p>
        </p:txBody>
      </p:sp>
    </p:spTree>
    <p:extLst>
      <p:ext uri="{BB962C8B-B14F-4D97-AF65-F5344CB8AC3E}">
        <p14:creationId xmlns:p14="http://schemas.microsoft.com/office/powerpoint/2010/main" val="14229554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err="1" smtClean="0">
                <a:solidFill>
                  <a:schemeClr val="tx1"/>
                </a:solidFill>
                <a:effectLst/>
                <a:latin typeface="+mn-lt"/>
                <a:ea typeface="+mn-ea"/>
                <a:cs typeface="+mn-cs"/>
              </a:rPr>
              <a:t>Jefferey</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Laitman</a:t>
            </a:r>
            <a:r>
              <a:rPr lang="en-US" sz="1200" b="0" kern="1200" baseline="0" dirty="0" smtClean="0">
                <a:solidFill>
                  <a:schemeClr val="tx1"/>
                </a:solidFill>
                <a:effectLst/>
                <a:latin typeface="+mn-lt"/>
                <a:ea typeface="+mn-ea"/>
                <a:cs typeface="+mn-cs"/>
              </a:rPr>
              <a:t> – speech</a:t>
            </a:r>
            <a:endParaRPr lang="en-US" dirty="0" smtClean="0"/>
          </a:p>
          <a:p>
            <a:endParaRPr lang="en-US" dirty="0" smtClean="0"/>
          </a:p>
          <a:p>
            <a:r>
              <a:rPr lang="en-US" dirty="0" smtClean="0"/>
              <a:t>communication - language &amp; eye contact (threat</a:t>
            </a:r>
            <a:r>
              <a:rPr lang="en-US" baseline="0" dirty="0" smtClean="0"/>
              <a:t> warnings &amp; reading emotions)</a:t>
            </a:r>
            <a:endParaRPr lang="en-US" dirty="0" smtClean="0"/>
          </a:p>
          <a:p>
            <a:r>
              <a:rPr lang="en-US" dirty="0" smtClean="0"/>
              <a:t>But language is useful for other things, for exchanging technical know-how -- how do you get poison out of the gland of a toad, what's the best way to make a spear, where are the berries, what's the best time of year to hunt. It's also good for one-on-one negotiations</a:t>
            </a:r>
          </a:p>
          <a:p>
            <a:endParaRPr lang="en-US" sz="1200" kern="1200" dirty="0" smtClean="0">
              <a:solidFill>
                <a:schemeClr val="tx1"/>
              </a:solidFill>
              <a:effectLst/>
              <a:latin typeface="+mn-lt"/>
              <a:ea typeface="+mn-ea"/>
              <a:cs typeface="+mn-cs"/>
            </a:endParaRPr>
          </a:p>
          <a:p>
            <a:r>
              <a:rPr lang="en-US" dirty="0" smtClean="0"/>
              <a:t>Coevolved with:</a:t>
            </a:r>
          </a:p>
          <a:p>
            <a:r>
              <a:rPr lang="en-US" dirty="0" smtClean="0"/>
              <a:t> - something to say (brain size, abstract thinking)</a:t>
            </a:r>
          </a:p>
          <a:p>
            <a:r>
              <a:rPr lang="en-US" dirty="0" smtClean="0"/>
              <a:t> - social groups (speaking terms with other organisms)</a:t>
            </a:r>
          </a:p>
          <a:p>
            <a:endParaRPr lang="en-US" dirty="0" smtClean="0"/>
          </a:p>
          <a:p>
            <a:r>
              <a:rPr lang="en-US" dirty="0" smtClean="0"/>
              <a:t>Language evolved over an extended period of time, but it seems to have coevolved with other things that all came to their present configuration about the same time, somewhere before fifty thousand years ago. Our intelligence, our language, our social interactions, all of them seem to come together at this magic point.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which came first, the complex ideas or the language to express them?</a:t>
            </a:r>
          </a:p>
          <a:p>
            <a:r>
              <a:rPr lang="en-US" sz="1200" kern="1200" dirty="0" smtClean="0">
                <a:solidFill>
                  <a:schemeClr val="tx1"/>
                </a:solidFill>
                <a:effectLst/>
                <a:latin typeface="+mn-lt"/>
                <a:ea typeface="+mn-ea"/>
                <a:cs typeface="+mn-cs"/>
              </a:rPr>
              <a:t>record-keeping: symbols: 8tya, seals formed images in wet clay tablet, true language developed over next </a:t>
            </a:r>
            <a:r>
              <a:rPr lang="en-US" sz="1200" kern="1200" dirty="0" err="1" smtClean="0">
                <a:solidFill>
                  <a:schemeClr val="tx1"/>
                </a:solidFill>
                <a:effectLst/>
                <a:latin typeface="+mn-lt"/>
                <a:ea typeface="+mn-ea"/>
                <a:cs typeface="+mn-cs"/>
              </a:rPr>
              <a:t>ty</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http://humanorigins.si.edu/evidence/behavior/assyrian-cylinder-seal</a:t>
            </a:r>
          </a:p>
          <a:p>
            <a:r>
              <a:rPr lang="en-US" sz="1200" kern="1200" dirty="0" smtClean="0">
                <a:solidFill>
                  <a:schemeClr val="tx1"/>
                </a:solidFill>
                <a:effectLst/>
                <a:latin typeface="+mn-lt"/>
                <a:ea typeface="+mn-ea"/>
                <a:cs typeface="+mn-cs"/>
              </a:rPr>
              <a:t>art &amp; other expression: http://humanorigins.si.edu/evidence/behavior/art-music</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transition from closed communication system (calls) to an open one (syntax)</a:t>
            </a:r>
          </a:p>
          <a:p>
            <a:r>
              <a:rPr lang="en-US" sz="1200" kern="1200" dirty="0" smtClean="0">
                <a:solidFill>
                  <a:schemeClr val="tx1"/>
                </a:solidFill>
                <a:effectLst/>
                <a:latin typeface="+mn-lt"/>
                <a:ea typeface="+mn-ea"/>
                <a:cs typeface="+mn-cs"/>
              </a:rPr>
              <a:t>FOXP2 - a grammar gene? - encodes a transcription factor - causes sever speech &amp; </a:t>
            </a:r>
            <a:r>
              <a:rPr lang="en-US" sz="1200" kern="1200" dirty="0" err="1" smtClean="0">
                <a:solidFill>
                  <a:schemeClr val="tx1"/>
                </a:solidFill>
                <a:effectLst/>
                <a:latin typeface="+mn-lt"/>
                <a:ea typeface="+mn-ea"/>
                <a:cs typeface="+mn-cs"/>
              </a:rPr>
              <a:t>lang</a:t>
            </a:r>
            <a:r>
              <a:rPr lang="en-US" sz="1200" kern="1200" dirty="0" smtClean="0">
                <a:solidFill>
                  <a:schemeClr val="tx1"/>
                </a:solidFill>
                <a:effectLst/>
                <a:latin typeface="+mn-lt"/>
                <a:ea typeface="+mn-ea"/>
                <a:cs typeface="+mn-cs"/>
              </a:rPr>
              <a:t> disorder if missing - comparison of copy in humans &amp; great apes shows it was subject to natural selection recently</a:t>
            </a:r>
          </a:p>
          <a:p>
            <a:r>
              <a:rPr lang="en-US" sz="1200" kern="1200" dirty="0" smtClean="0">
                <a:solidFill>
                  <a:schemeClr val="tx1"/>
                </a:solidFill>
                <a:effectLst/>
                <a:latin typeface="+mn-lt"/>
                <a:ea typeface="+mn-ea"/>
                <a:cs typeface="+mn-cs"/>
              </a:rPr>
              <a:t>speaking is a fitness disadvantage (breathing) &amp; advantage (</a:t>
            </a:r>
            <a:r>
              <a:rPr lang="en-US" sz="1200" kern="1200" dirty="0" err="1" smtClean="0">
                <a:solidFill>
                  <a:schemeClr val="tx1"/>
                </a:solidFill>
                <a:effectLst/>
                <a:latin typeface="+mn-lt"/>
                <a:ea typeface="+mn-ea"/>
                <a:cs typeface="+mn-cs"/>
              </a:rPr>
              <a:t>comm</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evol</a:t>
            </a:r>
            <a:r>
              <a:rPr lang="en-US" sz="1200" kern="1200" dirty="0" smtClean="0">
                <a:solidFill>
                  <a:schemeClr val="tx1"/>
                </a:solidFill>
                <a:effectLst/>
                <a:latin typeface="+mn-lt"/>
                <a:ea typeface="+mn-ea"/>
                <a:cs typeface="+mn-cs"/>
              </a:rPr>
              <a:t> hypotheses: due to competition among ancestors or need to maintain social relationships</a:t>
            </a:r>
          </a:p>
          <a:p>
            <a:r>
              <a:rPr lang="en-US" sz="1200" kern="1200" dirty="0" smtClean="0">
                <a:solidFill>
                  <a:schemeClr val="tx1"/>
                </a:solidFill>
                <a:effectLst/>
                <a:latin typeface="+mn-lt"/>
                <a:ea typeface="+mn-ea"/>
                <a:cs typeface="+mn-cs"/>
              </a:rPr>
              <a:t>all evolution is due to fighting, sex, or fighting for sex</a:t>
            </a:r>
          </a:p>
          <a:p>
            <a:r>
              <a:rPr lang="en-US" sz="1200" kern="1200" dirty="0" smtClean="0">
                <a:solidFill>
                  <a:schemeClr val="tx1"/>
                </a:solidFill>
                <a:effectLst/>
                <a:latin typeface="+mn-lt"/>
                <a:ea typeface="+mn-ea"/>
                <a:cs typeface="+mn-cs"/>
              </a:rPr>
              <a:t>social --&gt; large groups means not enough time to groom everyone</a:t>
            </a:r>
          </a:p>
          <a:p>
            <a:r>
              <a:rPr lang="en-US" sz="1200" kern="1200" dirty="0" smtClean="0">
                <a:solidFill>
                  <a:schemeClr val="tx1"/>
                </a:solidFill>
                <a:effectLst/>
                <a:latin typeface="+mn-lt"/>
                <a:ea typeface="+mn-ea"/>
                <a:cs typeface="+mn-cs"/>
              </a:rPr>
              <a:t>rule-based grammar is good for fitness --&gt; universal grammar allows worldwide communication</a:t>
            </a:r>
          </a:p>
        </p:txBody>
      </p:sp>
      <p:sp>
        <p:nvSpPr>
          <p:cNvPr id="4" name="Slide Number Placeholder 3"/>
          <p:cNvSpPr>
            <a:spLocks noGrp="1"/>
          </p:cNvSpPr>
          <p:nvPr>
            <p:ph type="sldNum" sz="quarter" idx="10"/>
          </p:nvPr>
        </p:nvSpPr>
        <p:spPr/>
        <p:txBody>
          <a:bodyPr/>
          <a:lstStyle/>
          <a:p>
            <a:fld id="{FD0D61F8-93F8-40E0-994B-5AB3A8F174BC}" type="slidenum">
              <a:rPr lang="en-US" smtClean="0"/>
              <a:t>60</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50tya, big bang of the human consciousness</a:t>
            </a:r>
          </a:p>
          <a:p>
            <a:r>
              <a:rPr lang="en-US" dirty="0" smtClean="0"/>
              <a:t>bury dead, hides for clothing, hunting traps, cave painting, barter system</a:t>
            </a:r>
          </a:p>
          <a:p>
            <a:r>
              <a:rPr lang="en-US" dirty="0" smtClean="0"/>
              <a:t>burials - together with beads/other symbolic objects, heightens group's memory of deceased, may indicate belief of life beyond the grave</a:t>
            </a:r>
          </a:p>
          <a:p>
            <a:r>
              <a:rPr lang="en-US" dirty="0" smtClean="0"/>
              <a:t>clothing: bone awls &amp; needles used to sew garments, statues of humans made wearing clothing</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adapt to multiple climates quickly (animal</a:t>
            </a:r>
            <a:r>
              <a:rPr lang="en-US" baseline="0" dirty="0" smtClean="0"/>
              <a:t> species that can survive on all continents)</a:t>
            </a:r>
          </a:p>
          <a:p>
            <a:endParaRPr lang="en-US" dirty="0" smtClean="0"/>
          </a:p>
          <a:p>
            <a:r>
              <a:rPr lang="en-US" dirty="0" smtClean="0"/>
              <a:t>It depends on the accumulation of an enormous number of discoveries that were passed on, not through the genes, but from one person to another through language and other forms of communication.</a:t>
            </a:r>
          </a:p>
          <a:p>
            <a:endParaRPr lang="en-US" sz="1200" kern="1200" dirty="0" smtClean="0">
              <a:solidFill>
                <a:schemeClr val="tx1"/>
              </a:solidFill>
              <a:effectLst/>
              <a:latin typeface="+mn-lt"/>
              <a:ea typeface="+mn-ea"/>
              <a:cs typeface="+mn-cs"/>
            </a:endParaRPr>
          </a:p>
          <a:p>
            <a:r>
              <a:rPr lang="en-US" dirty="0" smtClean="0"/>
              <a:t>memes -- little units of memory or knowledge -- and we've been accumulating them for tens of thousands of years.</a:t>
            </a:r>
          </a:p>
          <a:p>
            <a:r>
              <a:rPr lang="en-US" baseline="0" dirty="0" smtClean="0"/>
              <a:t>Memes also lead to the stopping of evolution:</a:t>
            </a:r>
          </a:p>
          <a:p>
            <a:r>
              <a:rPr lang="en-US" dirty="0" smtClean="0"/>
              <a:t>Thousands of years ago, someone who was severely nearsighted probably wouldn't have had many descendants; he would have been eaten or fallen off a cliff a long time ago. But we invented eyeglasses and now being nearsighted has no disadvantage at all.</a:t>
            </a:r>
          </a:p>
        </p:txBody>
      </p:sp>
      <p:sp>
        <p:nvSpPr>
          <p:cNvPr id="4" name="Slide Number Placeholder 3"/>
          <p:cNvSpPr>
            <a:spLocks noGrp="1"/>
          </p:cNvSpPr>
          <p:nvPr>
            <p:ph type="sldNum" sz="quarter" idx="10"/>
          </p:nvPr>
        </p:nvSpPr>
        <p:spPr/>
        <p:txBody>
          <a:bodyPr/>
          <a:lstStyle/>
          <a:p>
            <a:fld id="{FD0D61F8-93F8-40E0-994B-5AB3A8F174BC}" type="slidenum">
              <a:rPr lang="en-US" smtClean="0"/>
              <a:t>61</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t>
            </a:r>
            <a:r>
              <a:rPr lang="en-US" dirty="0" smtClean="0"/>
              <a:t>are at the peak of our </a:t>
            </a:r>
            <a:r>
              <a:rPr lang="en-US" dirty="0" err="1" smtClean="0"/>
              <a:t>evoluntionary</a:t>
            </a:r>
            <a:r>
              <a:rPr lang="en-US" dirty="0" smtClean="0"/>
              <a:t> potential. We live in a world where just because Nature handed you the wrong cards at birth doesn't mean you can't live your life to the fullest.</a:t>
            </a:r>
          </a:p>
          <a:p>
            <a:r>
              <a:rPr lang="en-US" dirty="0" smtClean="0"/>
              <a:t>many diseases used to kill people very early on or cause them debilitating side effects</a:t>
            </a:r>
          </a:p>
          <a:p>
            <a:r>
              <a:rPr lang="en-US" dirty="0" smtClean="0"/>
              <a:t>e.g. </a:t>
            </a:r>
            <a:r>
              <a:rPr lang="en-US" dirty="0" err="1" smtClean="0"/>
              <a:t>pku</a:t>
            </a:r>
            <a:r>
              <a:rPr lang="en-US" dirty="0" smtClean="0"/>
              <a:t>, sickle cell anemia, type I diabetes</a:t>
            </a:r>
          </a:p>
          <a:p>
            <a:endParaRPr lang="en-US" dirty="0" smtClean="0"/>
          </a:p>
          <a:p>
            <a:r>
              <a:rPr lang="en-US" dirty="0" smtClean="0"/>
              <a:t>Resistant strains of bacteria:</a:t>
            </a:r>
          </a:p>
          <a:p>
            <a:r>
              <a:rPr lang="en-US" dirty="0" smtClean="0"/>
              <a:t>Get examples</a:t>
            </a:r>
          </a:p>
          <a:p>
            <a:r>
              <a:rPr lang="en-US" dirty="0" smtClean="0"/>
              <a:t>Common misconception is that exposure of bacteria to antibiotics causes them to</a:t>
            </a:r>
            <a:r>
              <a:rPr lang="en-US" baseline="0" dirty="0" smtClean="0"/>
              <a:t> evolve into superbugs</a:t>
            </a:r>
          </a:p>
          <a:p>
            <a:r>
              <a:rPr lang="en-US" baseline="0" dirty="0" smtClean="0"/>
              <a:t>Actually, resistant strains already existed, but killing off non-resistant strains improved the fitness &amp; prevalence of resistant strains</a:t>
            </a:r>
            <a:endParaRPr lang="en-US" dirty="0" smtClean="0"/>
          </a:p>
          <a:p>
            <a:endParaRPr lang="en-US" dirty="0" smtClean="0"/>
          </a:p>
          <a:p>
            <a:r>
              <a:rPr lang="en-US" dirty="0" smtClean="0"/>
              <a:t>Variation within</a:t>
            </a:r>
            <a:r>
              <a:rPr lang="en-US" baseline="0" dirty="0" smtClean="0"/>
              <a:t> our species:</a:t>
            </a:r>
          </a:p>
          <a:p>
            <a:r>
              <a:rPr lang="en-US" baseline="0" dirty="0" smtClean="0"/>
              <a:t>Melanin: greater amounts protects from </a:t>
            </a:r>
            <a:r>
              <a:rPr lang="en-US" baseline="0" dirty="0" err="1" smtClean="0"/>
              <a:t>folate</a:t>
            </a:r>
            <a:r>
              <a:rPr lang="en-US" baseline="0" dirty="0" smtClean="0"/>
              <a:t> depletion, but lesser amounts allows for greater synthesis of vitamin D</a:t>
            </a:r>
          </a:p>
          <a:p>
            <a:r>
              <a:rPr lang="en-US" baseline="0" dirty="0" smtClean="0"/>
              <a:t>High altitudes: get bsci440 articles</a:t>
            </a:r>
          </a:p>
          <a:p>
            <a:r>
              <a:rPr lang="en-US" baseline="0" dirty="0" smtClean="0"/>
              <a:t>Lactase:</a:t>
            </a:r>
          </a:p>
          <a:p>
            <a:r>
              <a:rPr lang="en-US" baseline="0" dirty="0" smtClean="0"/>
              <a:t>Epigenetics:</a:t>
            </a:r>
            <a:endParaRPr lang="en-US" dirty="0" smtClean="0"/>
          </a:p>
        </p:txBody>
      </p:sp>
      <p:sp>
        <p:nvSpPr>
          <p:cNvPr id="4" name="Slide Number Placeholder 3"/>
          <p:cNvSpPr>
            <a:spLocks noGrp="1"/>
          </p:cNvSpPr>
          <p:nvPr>
            <p:ph type="sldNum" sz="quarter" idx="10"/>
          </p:nvPr>
        </p:nvSpPr>
        <p:spPr/>
        <p:txBody>
          <a:bodyPr/>
          <a:lstStyle/>
          <a:p>
            <a:fld id="{FD0D61F8-93F8-40E0-994B-5AB3A8F174BC}" type="slidenum">
              <a:rPr lang="en-US" smtClean="0"/>
              <a:t>62</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0D61F8-93F8-40E0-994B-5AB3A8F174BC}" type="slidenum">
              <a:rPr lang="en-US" smtClean="0"/>
              <a:t>63</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could take any class related to bio (comp </a:t>
            </a:r>
            <a:r>
              <a:rPr lang="en-US" dirty="0" err="1" smtClean="0"/>
              <a:t>sci</a:t>
            </a:r>
            <a:r>
              <a:rPr lang="en-US" dirty="0" smtClean="0"/>
              <a:t>/</a:t>
            </a:r>
            <a:r>
              <a:rPr lang="en-US" dirty="0" err="1" smtClean="0"/>
              <a:t>chem</a:t>
            </a:r>
            <a:r>
              <a:rPr lang="en-US" dirty="0" smtClean="0"/>
              <a:t> also good), what would it be?</a:t>
            </a:r>
          </a:p>
          <a:p>
            <a:r>
              <a:rPr lang="en-US" dirty="0" smtClean="0"/>
              <a:t>Why did you choose this class?</a:t>
            </a:r>
          </a:p>
          <a:p>
            <a:r>
              <a:rPr lang="en-US" dirty="0" smtClean="0"/>
              <a:t>Would you like to see this</a:t>
            </a:r>
            <a:r>
              <a:rPr lang="en-US" baseline="0" dirty="0" smtClean="0"/>
              <a:t> </a:t>
            </a:r>
            <a:r>
              <a:rPr lang="en-US" baseline="0" dirty="0" err="1" smtClean="0"/>
              <a:t>powerpoint</a:t>
            </a:r>
            <a:r>
              <a:rPr lang="en-US" baseline="0" dirty="0" smtClean="0"/>
              <a:t> up online?</a:t>
            </a:r>
            <a:endParaRPr lang="en-US" dirty="0" smtClean="0"/>
          </a:p>
        </p:txBody>
      </p:sp>
      <p:sp>
        <p:nvSpPr>
          <p:cNvPr id="4" name="Slide Number Placeholder 3"/>
          <p:cNvSpPr>
            <a:spLocks noGrp="1"/>
          </p:cNvSpPr>
          <p:nvPr>
            <p:ph type="sldNum" sz="quarter" idx="10"/>
          </p:nvPr>
        </p:nvSpPr>
        <p:spPr/>
        <p:txBody>
          <a:bodyPr/>
          <a:lstStyle/>
          <a:p>
            <a:fld id="{FD0D61F8-93F8-40E0-994B-5AB3A8F174BC}" type="slidenum">
              <a:rPr lang="en-US" smtClean="0"/>
              <a:t>64</a:t>
            </a:fld>
            <a:endParaRPr lang="en-US"/>
          </a:p>
        </p:txBody>
      </p:sp>
    </p:spTree>
    <p:extLst>
      <p:ext uri="{BB962C8B-B14F-4D97-AF65-F5344CB8AC3E}">
        <p14:creationId xmlns:p14="http://schemas.microsoft.com/office/powerpoint/2010/main" val="2993449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knows why </a:t>
            </a:r>
            <a:r>
              <a:rPr lang="en-US" dirty="0" err="1" smtClean="0"/>
              <a:t>Carolus</a:t>
            </a:r>
            <a:r>
              <a:rPr lang="en-US" dirty="0" smtClean="0"/>
              <a:t> Linnaeus is called</a:t>
            </a:r>
            <a:r>
              <a:rPr lang="en-US" baseline="0" dirty="0" smtClean="0"/>
              <a:t> that? </a:t>
            </a:r>
            <a:r>
              <a:rPr lang="en-US" dirty="0" smtClean="0"/>
              <a:t>Carl von </a:t>
            </a:r>
            <a:r>
              <a:rPr lang="en-US" dirty="0" err="1" smtClean="0"/>
              <a:t>Linne</a:t>
            </a:r>
            <a:r>
              <a:rPr lang="en-US" dirty="0" smtClean="0"/>
              <a:t> changed his name</a:t>
            </a:r>
          </a:p>
          <a:p>
            <a:r>
              <a:rPr lang="en-US" dirty="0" smtClean="0"/>
              <a:t>Define spontaneous generation</a:t>
            </a:r>
          </a:p>
          <a:p>
            <a:r>
              <a:rPr lang="en-US" dirty="0" smtClean="0"/>
              <a:t>18</a:t>
            </a:r>
            <a:r>
              <a:rPr lang="en-US" baseline="30000" dirty="0" smtClean="0"/>
              <a:t>th</a:t>
            </a:r>
            <a:r>
              <a:rPr lang="en-US" dirty="0" smtClean="0"/>
              <a:t> C (1700s)</a:t>
            </a:r>
          </a:p>
          <a:p>
            <a:r>
              <a:rPr lang="en-US" dirty="0" err="1" smtClean="0"/>
              <a:t>Carolus</a:t>
            </a:r>
            <a:r>
              <a:rPr lang="en-US" dirty="0" smtClean="0"/>
              <a:t> Linnaeus: divine plan, termed genus Homo,</a:t>
            </a:r>
            <a:r>
              <a:rPr lang="en-US" baseline="0" dirty="0" smtClean="0"/>
              <a:t> humans as primates</a:t>
            </a:r>
          </a:p>
          <a:p>
            <a:r>
              <a:rPr lang="en-US" baseline="0" dirty="0" smtClean="0"/>
              <a:t>Georges Curvier: species never change, but can go extinct (</a:t>
            </a:r>
            <a:r>
              <a:rPr lang="en-US" baseline="0" dirty="0" err="1" smtClean="0"/>
              <a:t>mastadons</a:t>
            </a:r>
            <a:r>
              <a:rPr lang="en-US" baseline="0" dirty="0" smtClean="0"/>
              <a:t>)</a:t>
            </a:r>
          </a:p>
          <a:p>
            <a:endParaRPr lang="en-US" baseline="0" dirty="0" smtClean="0"/>
          </a:p>
          <a:p>
            <a:r>
              <a:rPr lang="en-US" baseline="0" dirty="0" err="1" smtClean="0"/>
              <a:t>Maupertius</a:t>
            </a:r>
            <a:r>
              <a:rPr lang="en-US" baseline="0" dirty="0" smtClean="0"/>
              <a:t>: natural modifications accumulate over generations to produce new species</a:t>
            </a:r>
          </a:p>
          <a:p>
            <a:r>
              <a:rPr lang="en-US" baseline="0" dirty="0" smtClean="0"/>
              <a:t>Buffon: species are varieties of an original form (38 original animal forms)</a:t>
            </a:r>
            <a:endParaRPr lang="en-US" dirty="0" smtClean="0"/>
          </a:p>
          <a:p>
            <a:endParaRPr lang="en-US" dirty="0" smtClean="0"/>
          </a:p>
          <a:p>
            <a:r>
              <a:rPr lang="en-US" dirty="0" smtClean="0"/>
              <a:t>Darwin - </a:t>
            </a:r>
            <a:r>
              <a:rPr lang="en-US" sz="1200" b="0" i="0" kern="1200" dirty="0" smtClean="0">
                <a:solidFill>
                  <a:schemeClr val="tx1"/>
                </a:solidFill>
                <a:effectLst/>
                <a:latin typeface="+mn-lt"/>
                <a:ea typeface="+mn-ea"/>
                <a:cs typeface="+mn-cs"/>
              </a:rPr>
              <a:t>warm-blooded animals could have descended from a single micro-organism (or "filament")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Diderot - species were always changing through a constant process of experiment where new forms arose and survived or not based on trial and error</a:t>
            </a:r>
          </a:p>
          <a:p>
            <a:r>
              <a:rPr lang="en-US" sz="1200" b="0" i="0" u="none" strike="noStrike" kern="1200" dirty="0" smtClean="0">
                <a:solidFill>
                  <a:schemeClr val="tx1"/>
                </a:solidFill>
                <a:effectLst/>
                <a:latin typeface="+mn-lt"/>
                <a:ea typeface="+mn-ea"/>
                <a:cs typeface="+mn-cs"/>
              </a:rPr>
              <a:t>Burnett - </a:t>
            </a:r>
            <a:r>
              <a:rPr lang="en-US" sz="1200" b="0" i="0" kern="1200" dirty="0" smtClean="0">
                <a:solidFill>
                  <a:schemeClr val="tx1"/>
                </a:solidFill>
                <a:effectLst/>
                <a:latin typeface="+mn-lt"/>
                <a:ea typeface="+mn-ea"/>
                <a:cs typeface="+mn-cs"/>
              </a:rPr>
              <a:t>man had descended from primates; in response to the environment, creatures had found methods of transforming their characteristics over long time intervals</a:t>
            </a:r>
          </a:p>
          <a:p>
            <a:r>
              <a:rPr lang="en-US" sz="1200" b="0" i="0" kern="1200" dirty="0" smtClean="0">
                <a:solidFill>
                  <a:schemeClr val="tx1"/>
                </a:solidFill>
                <a:effectLst/>
                <a:latin typeface="+mn-lt"/>
                <a:ea typeface="+mn-ea"/>
                <a:cs typeface="+mn-cs"/>
              </a:rPr>
              <a:t>__blue</a:t>
            </a:r>
            <a:r>
              <a:rPr lang="en-US" sz="1200" b="0" i="0" kern="1200" baseline="0" dirty="0" smtClean="0">
                <a:solidFill>
                  <a:schemeClr val="tx1"/>
                </a:solidFill>
                <a:effectLst/>
                <a:latin typeface="+mn-lt"/>
                <a:ea typeface="+mn-ea"/>
                <a:cs typeface="+mn-cs"/>
              </a:rPr>
              <a:t> means related to human evolution__</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0D61F8-93F8-40E0-994B-5AB3A8F174BC}" type="slidenum">
              <a:rPr lang="en-US" smtClean="0"/>
              <a:t>7</a:t>
            </a:fld>
            <a:endParaRPr lang="en-US"/>
          </a:p>
        </p:txBody>
      </p:sp>
    </p:spTree>
    <p:extLst>
      <p:ext uri="{BB962C8B-B14F-4D97-AF65-F5344CB8AC3E}">
        <p14:creationId xmlns:p14="http://schemas.microsoft.com/office/powerpoint/2010/main" val="1802472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hlinkClick r:id="rId3" tooltip="Jean-Baptiste Lamarck"/>
              </a:rPr>
              <a:t>School of </a:t>
            </a:r>
            <a:r>
              <a:rPr lang="en-US" sz="1200" b="0" i="0" u="none" strike="noStrike" kern="1200" dirty="0" err="1" smtClean="0">
                <a:solidFill>
                  <a:schemeClr val="tx1"/>
                </a:solidFill>
                <a:effectLst/>
                <a:latin typeface="+mn-lt"/>
                <a:ea typeface="+mn-ea"/>
                <a:cs typeface="+mn-cs"/>
                <a:hlinkClick r:id="rId3" tooltip="Jean-Baptiste Lamarck"/>
              </a:rPr>
              <a:t>transformationism</a:t>
            </a:r>
            <a:r>
              <a:rPr lang="en-US" sz="1200" b="0" i="0" u="none" strike="noStrike" kern="1200" baseline="0" dirty="0" smtClean="0">
                <a:solidFill>
                  <a:schemeClr val="tx1"/>
                </a:solidFill>
                <a:effectLst/>
                <a:latin typeface="+mn-lt"/>
                <a:ea typeface="+mn-ea"/>
                <a:cs typeface="+mn-cs"/>
                <a:hlinkClick r:id="rId3" tooltip="Jean-Baptiste Lamarck"/>
              </a:rPr>
              <a:t> </a:t>
            </a:r>
            <a:r>
              <a:rPr lang="en-US" sz="1200" b="0" i="0" u="none" strike="noStrike" kern="1200" baseline="0" dirty="0" err="1" smtClean="0">
                <a:solidFill>
                  <a:schemeClr val="tx1"/>
                </a:solidFill>
                <a:effectLst/>
                <a:latin typeface="+mn-lt"/>
                <a:ea typeface="+mn-ea"/>
                <a:cs typeface="+mn-cs"/>
                <a:hlinkClick r:id="rId3" tooltip="Jean-Baptiste Lamarck"/>
              </a:rPr>
              <a:t>vs</a:t>
            </a:r>
            <a:r>
              <a:rPr lang="en-US" sz="1200" b="0" i="0" u="none" strike="noStrike" kern="1200" baseline="0" dirty="0" smtClean="0">
                <a:solidFill>
                  <a:schemeClr val="tx1"/>
                </a:solidFill>
                <a:effectLst/>
                <a:latin typeface="+mn-lt"/>
                <a:ea typeface="+mn-ea"/>
                <a:cs typeface="+mn-cs"/>
                <a:hlinkClick r:id="rId3" tooltip="Jean-Baptiste Lamarck"/>
              </a:rPr>
              <a:t> school of natural theology</a:t>
            </a:r>
            <a:endParaRPr lang="en-US" sz="1200" b="0" i="0" u="none" strike="noStrike" kern="1200" dirty="0" smtClean="0">
              <a:solidFill>
                <a:schemeClr val="tx1"/>
              </a:solidFill>
              <a:effectLst/>
              <a:latin typeface="+mn-lt"/>
              <a:ea typeface="+mn-ea"/>
              <a:cs typeface="+mn-cs"/>
              <a:hlinkClick r:id="rId3" tooltip="Jean-Baptiste Lamarck"/>
            </a:endParaRPr>
          </a:p>
          <a:p>
            <a:endParaRPr lang="en-US" sz="1200" b="0" i="0" u="none" strike="noStrike" kern="1200" dirty="0" smtClean="0">
              <a:solidFill>
                <a:schemeClr val="tx1"/>
              </a:solidFill>
              <a:effectLst/>
              <a:latin typeface="+mn-lt"/>
              <a:ea typeface="+mn-ea"/>
              <a:cs typeface="+mn-cs"/>
              <a:hlinkClick r:id="rId3" tooltip="Jean-Baptiste Lamarck"/>
            </a:endParaRPr>
          </a:p>
          <a:p>
            <a:r>
              <a:rPr lang="en-US" sz="1200" b="0" i="0" u="none" strike="noStrike" kern="1200" dirty="0" err="1" smtClean="0">
                <a:solidFill>
                  <a:schemeClr val="tx1"/>
                </a:solidFill>
                <a:effectLst/>
                <a:latin typeface="+mn-lt"/>
                <a:ea typeface="+mn-ea"/>
                <a:cs typeface="+mn-cs"/>
                <a:hlinkClick r:id="rId3" tooltip="Jean-Baptiste Lamarck"/>
              </a:rPr>
              <a:t>Lamarckianism</a:t>
            </a:r>
            <a:r>
              <a:rPr lang="en-US" sz="1200" b="0" i="0" u="none" strike="noStrike" kern="1200" dirty="0" smtClean="0">
                <a:solidFill>
                  <a:schemeClr val="tx1"/>
                </a:solidFill>
                <a:effectLst/>
                <a:latin typeface="+mn-lt"/>
                <a:ea typeface="+mn-ea"/>
                <a:cs typeface="+mn-cs"/>
                <a:hlinkClick r:id="rId3" tooltip="Jean-Baptiste Lamarck"/>
              </a:rPr>
              <a:t> – no</a:t>
            </a:r>
            <a:r>
              <a:rPr lang="en-US" sz="1200" b="0" i="0" u="none" strike="noStrike" kern="1200" baseline="0" dirty="0" smtClean="0">
                <a:solidFill>
                  <a:schemeClr val="tx1"/>
                </a:solidFill>
                <a:effectLst/>
                <a:latin typeface="+mn-lt"/>
                <a:ea typeface="+mn-ea"/>
                <a:cs typeface="+mn-cs"/>
                <a:hlinkClick r:id="rId3" tooltip="Jean-Baptiste Lamarck"/>
              </a:rPr>
              <a:t> UCA</a:t>
            </a:r>
            <a:endParaRPr lang="en-US" sz="1200" b="0" i="0" u="none" strike="noStrike" kern="1200" dirty="0" smtClean="0">
              <a:solidFill>
                <a:schemeClr val="tx1"/>
              </a:solidFill>
              <a:effectLst/>
              <a:latin typeface="+mn-lt"/>
              <a:ea typeface="+mn-ea"/>
              <a:cs typeface="+mn-cs"/>
              <a:hlinkClick r:id="rId3" tooltip="Jean-Baptiste Lamarck"/>
            </a:endParaRPr>
          </a:p>
          <a:p>
            <a:r>
              <a:rPr lang="en-US" sz="1200" b="0" i="0" kern="1200" dirty="0" smtClean="0">
                <a:solidFill>
                  <a:schemeClr val="tx1"/>
                </a:solidFill>
                <a:effectLst/>
                <a:latin typeface="+mn-lt"/>
                <a:ea typeface="+mn-ea"/>
                <a:cs typeface="+mn-cs"/>
              </a:rPr>
              <a:t>innate life force drove species to become more complex over time</a:t>
            </a:r>
          </a:p>
          <a:p>
            <a:r>
              <a:rPr lang="en-US" sz="1200" b="0" i="0" kern="1200" dirty="0" smtClean="0">
                <a:solidFill>
                  <a:schemeClr val="tx1"/>
                </a:solidFill>
                <a:effectLst/>
                <a:latin typeface="+mn-lt"/>
                <a:ea typeface="+mn-ea"/>
                <a:cs typeface="+mn-cs"/>
              </a:rPr>
              <a:t>linear ladder of complexity</a:t>
            </a:r>
          </a:p>
          <a:p>
            <a:r>
              <a:rPr lang="en-US" sz="1200" b="0" i="0" kern="1200" dirty="0" smtClean="0">
                <a:solidFill>
                  <a:schemeClr val="tx1"/>
                </a:solidFill>
                <a:effectLst/>
                <a:latin typeface="+mn-lt"/>
                <a:ea typeface="+mn-ea"/>
                <a:cs typeface="+mn-cs"/>
              </a:rPr>
              <a:t>Concept</a:t>
            </a:r>
            <a:r>
              <a:rPr lang="en-US" sz="1200" b="0" i="0" kern="1200" baseline="0" dirty="0" smtClean="0">
                <a:solidFill>
                  <a:schemeClr val="tx1"/>
                </a:solidFill>
                <a:effectLst/>
                <a:latin typeface="+mn-lt"/>
                <a:ea typeface="+mn-ea"/>
                <a:cs typeface="+mn-cs"/>
              </a:rPr>
              <a:t> of acquired characteristics: </a:t>
            </a:r>
            <a:r>
              <a:rPr lang="en-US" sz="1200" b="0" i="0" kern="1200" dirty="0" smtClean="0">
                <a:solidFill>
                  <a:schemeClr val="tx1"/>
                </a:solidFill>
                <a:effectLst/>
                <a:latin typeface="+mn-lt"/>
                <a:ea typeface="+mn-ea"/>
                <a:cs typeface="+mn-cs"/>
              </a:rPr>
              <a:t>driving increasing complexity caused the organs of an animal (or a plant) to change based on the use or disuse of those organs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Saint-</a:t>
            </a:r>
            <a:r>
              <a:rPr lang="en-US" sz="1200" b="0" i="0" kern="1200" dirty="0" err="1" smtClean="0">
                <a:solidFill>
                  <a:schemeClr val="tx1"/>
                </a:solidFill>
                <a:effectLst/>
                <a:latin typeface="+mn-lt"/>
                <a:ea typeface="+mn-ea"/>
                <a:cs typeface="+mn-cs"/>
              </a:rPr>
              <a:t>Hilaire</a:t>
            </a:r>
            <a:r>
              <a:rPr lang="en-US" sz="1200" b="0" i="0" kern="1200" dirty="0" smtClean="0">
                <a:solidFill>
                  <a:schemeClr val="tx1"/>
                </a:solidFill>
                <a:effectLst/>
                <a:latin typeface="+mn-lt"/>
                <a:ea typeface="+mn-ea"/>
                <a:cs typeface="+mn-cs"/>
              </a:rPr>
              <a:t>: unity of animal body plans, homology of animal anatomy</a:t>
            </a:r>
          </a:p>
          <a:p>
            <a:r>
              <a:rPr lang="en-US" sz="1200" b="0" i="0" kern="1200" dirty="0" smtClean="0">
                <a:solidFill>
                  <a:schemeClr val="tx1"/>
                </a:solidFill>
                <a:effectLst/>
                <a:latin typeface="+mn-lt"/>
                <a:ea typeface="+mn-ea"/>
                <a:cs typeface="+mn-cs"/>
              </a:rPr>
              <a:t>Grant: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compiled ideas of </a:t>
            </a:r>
            <a:r>
              <a:rPr lang="en-US" sz="1200" b="0" i="0" kern="1200" dirty="0" err="1" smtClean="0">
                <a:solidFill>
                  <a:schemeClr val="tx1"/>
                </a:solidFill>
                <a:effectLst/>
                <a:latin typeface="+mn-lt"/>
                <a:ea typeface="+mn-ea"/>
                <a:cs typeface="+mn-cs"/>
              </a:rPr>
              <a:t>Hilaire</a:t>
            </a:r>
            <a:r>
              <a:rPr lang="en-US" sz="1200" b="0" i="0" kern="1200" dirty="0" smtClean="0">
                <a:solidFill>
                  <a:schemeClr val="tx1"/>
                </a:solidFill>
                <a:effectLst/>
                <a:latin typeface="+mn-lt"/>
                <a:ea typeface="+mn-ea"/>
                <a:cs typeface="+mn-cs"/>
              </a:rPr>
              <a:t>, Lamarck, &amp; Darwin; taught Charles Darwin; fought</a:t>
            </a:r>
            <a:r>
              <a:rPr lang="en-US" sz="1200" b="0" i="0" kern="1200" baseline="0" dirty="0" smtClean="0">
                <a:solidFill>
                  <a:schemeClr val="tx1"/>
                </a:solidFill>
                <a:effectLst/>
                <a:latin typeface="+mn-lt"/>
                <a:ea typeface="+mn-ea"/>
                <a:cs typeface="+mn-cs"/>
              </a:rPr>
              <a:t> with Cuvier; proposed plants &amp; animals had common origin</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Chambers: fossil record shows progression from UCA to animals to humans, according to preordained plan</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Malthus: </a:t>
            </a:r>
            <a:r>
              <a:rPr lang="en-US" sz="1200" b="0" i="0" kern="1200" dirty="0" smtClean="0">
                <a:solidFill>
                  <a:schemeClr val="tx1"/>
                </a:solidFill>
                <a:effectLst/>
                <a:latin typeface="+mn-lt"/>
                <a:ea typeface="+mn-ea"/>
                <a:cs typeface="+mn-cs"/>
              </a:rPr>
              <a:t>population growth leading to a struggle for survival combined with Darwin's knowledge on how breeders selected traits, led to the </a:t>
            </a:r>
            <a:r>
              <a:rPr lang="en-US" sz="1200" b="0" i="0" u="none" strike="noStrike" kern="1200" dirty="0" smtClean="0">
                <a:solidFill>
                  <a:schemeClr val="tx1"/>
                </a:solidFill>
                <a:effectLst/>
                <a:latin typeface="+mn-lt"/>
                <a:ea typeface="+mn-ea"/>
                <a:cs typeface="+mn-cs"/>
                <a:hlinkClick r:id="rId4" tooltip="Inception of Darwin's theory"/>
              </a:rPr>
              <a:t>inception of Darwin's theory</a:t>
            </a:r>
            <a:r>
              <a:rPr lang="en-US" sz="1200" b="0" i="0" kern="1200" dirty="0" smtClean="0">
                <a:solidFill>
                  <a:schemeClr val="tx1"/>
                </a:solidFill>
                <a:effectLst/>
                <a:latin typeface="+mn-lt"/>
                <a:ea typeface="+mn-ea"/>
                <a:cs typeface="+mn-cs"/>
              </a:rPr>
              <a:t> of </a:t>
            </a:r>
            <a:r>
              <a:rPr lang="en-US" sz="1200" b="0" i="0" u="none" strike="noStrike" kern="1200" dirty="0" smtClean="0">
                <a:solidFill>
                  <a:schemeClr val="tx1"/>
                </a:solidFill>
                <a:effectLst/>
                <a:latin typeface="+mn-lt"/>
                <a:ea typeface="+mn-ea"/>
                <a:cs typeface="+mn-cs"/>
                <a:hlinkClick r:id="rId5" tooltip="Natural selection"/>
              </a:rPr>
              <a:t>natural selection</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rPr>
              <a:t>What was the missing piece to this puzzle? --&gt;</a:t>
            </a:r>
            <a:r>
              <a:rPr lang="en-US" sz="1200" b="1" i="0" u="none" strike="noStrike" kern="1200" baseline="0" dirty="0" smtClean="0">
                <a:solidFill>
                  <a:schemeClr val="tx1"/>
                </a:solidFill>
                <a:effectLst/>
                <a:latin typeface="+mn-lt"/>
                <a:ea typeface="+mn-ea"/>
                <a:cs typeface="+mn-cs"/>
              </a:rPr>
              <a:t> scientific evidence</a:t>
            </a:r>
            <a:endParaRPr lang="en-US" b="1" dirty="0"/>
          </a:p>
        </p:txBody>
      </p:sp>
      <p:sp>
        <p:nvSpPr>
          <p:cNvPr id="4" name="Slide Number Placeholder 3"/>
          <p:cNvSpPr>
            <a:spLocks noGrp="1"/>
          </p:cNvSpPr>
          <p:nvPr>
            <p:ph type="sldNum" sz="quarter" idx="10"/>
          </p:nvPr>
        </p:nvSpPr>
        <p:spPr/>
        <p:txBody>
          <a:bodyPr/>
          <a:lstStyle/>
          <a:p>
            <a:fld id="{FD0D61F8-93F8-40E0-994B-5AB3A8F174BC}" type="slidenum">
              <a:rPr lang="en-US" smtClean="0"/>
              <a:t>8</a:t>
            </a:fld>
            <a:endParaRPr lang="en-US"/>
          </a:p>
        </p:txBody>
      </p:sp>
    </p:spTree>
    <p:extLst>
      <p:ext uri="{BB962C8B-B14F-4D97-AF65-F5344CB8AC3E}">
        <p14:creationId xmlns:p14="http://schemas.microsoft.com/office/powerpoint/2010/main" val="1802472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hlinkClick r:id="rId3" tooltip="Jean-Baptiste Lamarck"/>
              </a:rPr>
              <a:t>Cuvier vs. Grant</a:t>
            </a:r>
          </a:p>
          <a:p>
            <a:endParaRPr lang="en-US" sz="1200" b="0" i="0" u="none" strike="noStrike" kern="1200" dirty="0" smtClean="0">
              <a:solidFill>
                <a:schemeClr val="tx1"/>
              </a:solidFill>
              <a:effectLst/>
              <a:latin typeface="+mn-lt"/>
              <a:ea typeface="+mn-ea"/>
              <a:cs typeface="+mn-cs"/>
              <a:hlinkClick r:id="rId3" tooltip="Jean-Baptiste Lamarck"/>
            </a:endParaRPr>
          </a:p>
          <a:p>
            <a:r>
              <a:rPr lang="en-US" dirty="0" smtClean="0"/>
              <a:t>Species</a:t>
            </a:r>
            <a:r>
              <a:rPr lang="en-US" baseline="0" dirty="0" smtClean="0"/>
              <a:t> have an archetype, but 1 was interpreted as the UCA, whereas the other was interpreted as evidence of a divine plan</a:t>
            </a:r>
            <a:endParaRPr lang="en-US" dirty="0"/>
          </a:p>
        </p:txBody>
      </p:sp>
      <p:sp>
        <p:nvSpPr>
          <p:cNvPr id="4" name="Slide Number Placeholder 3"/>
          <p:cNvSpPr>
            <a:spLocks noGrp="1"/>
          </p:cNvSpPr>
          <p:nvPr>
            <p:ph type="sldNum" sz="quarter" idx="10"/>
          </p:nvPr>
        </p:nvSpPr>
        <p:spPr/>
        <p:txBody>
          <a:bodyPr/>
          <a:lstStyle/>
          <a:p>
            <a:fld id="{FD0D61F8-93F8-40E0-994B-5AB3A8F174BC}" type="slidenum">
              <a:rPr lang="en-US" smtClean="0"/>
              <a:t>9</a:t>
            </a:fld>
            <a:endParaRPr lang="en-US"/>
          </a:p>
        </p:txBody>
      </p:sp>
    </p:spTree>
    <p:extLst>
      <p:ext uri="{BB962C8B-B14F-4D97-AF65-F5344CB8AC3E}">
        <p14:creationId xmlns:p14="http://schemas.microsoft.com/office/powerpoint/2010/main" val="1802472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ECC88D56-BFCB-4F5F-ADEC-441F28D8841D}" type="datetime1">
              <a:rPr lang="en-US" smtClean="0"/>
              <a:t>3/10/2012</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8F4D9469-EE76-4656-A565-20402F3DCC13}"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EA8F051-7DB4-4FCF-AE46-E86E7F824ECF}" type="datetime1">
              <a:rPr lang="en-US" smtClean="0"/>
              <a:t>3/10/2012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D9469-EE76-4656-A565-20402F3DCC1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A27B669-633F-4392-BC9D-20D9FC322D2C}" type="datetime1">
              <a:rPr lang="en-US" smtClean="0"/>
              <a:t>3/10/2012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4D9469-EE76-4656-A565-20402F3DCC1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0B3034AC-9CBB-4F7C-97F3-980C8DDC5283}" type="datetime1">
              <a:rPr lang="en-US" smtClean="0"/>
              <a:t>3/10/2012</a:t>
            </a:fld>
            <a:endParaRPr lang="en-US"/>
          </a:p>
        </p:txBody>
      </p:sp>
      <p:sp>
        <p:nvSpPr>
          <p:cNvPr id="9" name="Slide Number Placeholder 8"/>
          <p:cNvSpPr>
            <a:spLocks noGrp="1"/>
          </p:cNvSpPr>
          <p:nvPr>
            <p:ph type="sldNum" sz="quarter" idx="15"/>
          </p:nvPr>
        </p:nvSpPr>
        <p:spPr/>
        <p:txBody>
          <a:bodyPr rtlCol="0"/>
          <a:lstStyle/>
          <a:p>
            <a:fld id="{8F4D9469-EE76-4656-A565-20402F3DCC13}"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614FC7B1-D983-46E1-BB72-126B0826098C}" type="datetime1">
              <a:rPr lang="en-US" smtClean="0"/>
              <a:t>3/10/2012</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8F4D9469-EE76-4656-A565-20402F3DCC13}"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0EF6D1B7-5136-41AD-8828-21129AA4180A}" type="datetime1">
              <a:rPr lang="en-US" smtClean="0"/>
              <a:t>3/10/2012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4D9469-EE76-4656-A565-20402F3DCC13}"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73B25200-7572-41A6-A590-C7A9DB9DBCCF}" type="datetime1">
              <a:rPr lang="en-US" smtClean="0"/>
              <a:t>3/10/2012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4D9469-EE76-4656-A565-20402F3DCC13}"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AB6CA9C2-B17B-46C7-B78C-31F2139AF65E}" type="datetime1">
              <a:rPr lang="en-US" smtClean="0"/>
              <a:t>3/10/2012</a:t>
            </a:fld>
            <a:endParaRPr lang="en-US"/>
          </a:p>
        </p:txBody>
      </p:sp>
      <p:sp>
        <p:nvSpPr>
          <p:cNvPr id="7" name="Slide Number Placeholder 6"/>
          <p:cNvSpPr>
            <a:spLocks noGrp="1"/>
          </p:cNvSpPr>
          <p:nvPr>
            <p:ph type="sldNum" sz="quarter" idx="11"/>
          </p:nvPr>
        </p:nvSpPr>
        <p:spPr/>
        <p:txBody>
          <a:bodyPr rtlCol="0"/>
          <a:lstStyle/>
          <a:p>
            <a:fld id="{8F4D9469-EE76-4656-A565-20402F3DCC13}"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3BBB67-DB01-458B-A0B0-54CE0FA12D8F}" type="datetime1">
              <a:rPr lang="en-US" smtClean="0"/>
              <a:t>3/10/2012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4D9469-EE76-4656-A565-20402F3DCC1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77A01093-DD5C-436B-AFAB-B324EB76EB1A}" type="datetime1">
              <a:rPr lang="en-US" smtClean="0"/>
              <a:t>3/10/2012</a:t>
            </a:fld>
            <a:endParaRPr lang="en-US"/>
          </a:p>
        </p:txBody>
      </p:sp>
      <p:sp>
        <p:nvSpPr>
          <p:cNvPr id="22" name="Slide Number Placeholder 21"/>
          <p:cNvSpPr>
            <a:spLocks noGrp="1"/>
          </p:cNvSpPr>
          <p:nvPr>
            <p:ph type="sldNum" sz="quarter" idx="15"/>
          </p:nvPr>
        </p:nvSpPr>
        <p:spPr/>
        <p:txBody>
          <a:bodyPr rtlCol="0"/>
          <a:lstStyle/>
          <a:p>
            <a:fld id="{8F4D9469-EE76-4656-A565-20402F3DCC13}"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4A9B08A-9D1A-49C8-8317-7FA46485AFC0}" type="datetime1">
              <a:rPr lang="en-US" smtClean="0"/>
              <a:t>3/10/2012</a:t>
            </a:fld>
            <a:endParaRPr lang="en-US"/>
          </a:p>
        </p:txBody>
      </p:sp>
      <p:sp>
        <p:nvSpPr>
          <p:cNvPr id="18" name="Slide Number Placeholder 17"/>
          <p:cNvSpPr>
            <a:spLocks noGrp="1"/>
          </p:cNvSpPr>
          <p:nvPr>
            <p:ph type="sldNum" sz="quarter" idx="11"/>
          </p:nvPr>
        </p:nvSpPr>
        <p:spPr/>
        <p:txBody>
          <a:bodyPr rtlCol="0"/>
          <a:lstStyle/>
          <a:p>
            <a:fld id="{8F4D9469-EE76-4656-A565-20402F3DCC13}"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FBD54443-C081-4026-8982-CDD7258A3AE5}" type="datetime1">
              <a:rPr lang="en-US" smtClean="0"/>
              <a:t>3/10/2012</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8F4D9469-EE76-4656-A565-20402F3DCC1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sldNum="0"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gif"/><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hyperlink" Target="http://biologyinmotion.com/evol/index.html" TargetMode="External"/><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13" Type="http://schemas.microsoft.com/office/2007/relationships/diagramDrawing" Target="../diagrams/drawing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Colors" Target="../diagrams/colors2.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QuickStyle" Target="../diagrams/quickStyle2.xml"/><Relationship Id="rId5" Type="http://schemas.openxmlformats.org/officeDocument/2006/relationships/diagramQuickStyle" Target="../diagrams/quickStyle1.xml"/><Relationship Id="rId10" Type="http://schemas.openxmlformats.org/officeDocument/2006/relationships/diagramLayout" Target="../diagrams/layout2.xml"/><Relationship Id="rId4" Type="http://schemas.openxmlformats.org/officeDocument/2006/relationships/diagramLayout" Target="../diagrams/layout1.xml"/><Relationship Id="rId9" Type="http://schemas.openxmlformats.org/officeDocument/2006/relationships/diagramData" Target="../diagrams/data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34.png"/><Relationship Id="rId5" Type="http://schemas.openxmlformats.org/officeDocument/2006/relationships/image" Target="../media/image44.png"/><Relationship Id="rId10" Type="http://schemas.openxmlformats.org/officeDocument/2006/relationships/image" Target="../media/image49.jpeg"/><Relationship Id="rId4" Type="http://schemas.openxmlformats.org/officeDocument/2006/relationships/image" Target="../media/image43.png"/><Relationship Id="rId9"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www.eskeletons.org/taxon/human/boneviewer/skull/cranium.html" TargetMode="External"/><Relationship Id="rId4" Type="http://schemas.openxmlformats.org/officeDocument/2006/relationships/image" Target="../media/image56.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jpe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humanorigins.si.edu/evidence/human-fossils/species/human-family-tree" TargetMode="External"/><Relationship Id="rId5" Type="http://schemas.openxmlformats.org/officeDocument/2006/relationships/hyperlink" Target="http://humanorigins.si.edu/evidence/human-fossils/mystery-skull-interactive" TargetMode="Externa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1.jpe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humanorigins.si.edu/evidence/human-evolution-timeline-interactive"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hyperlink" Target="http://www.anth.ucsb.edu/projects/human/"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0.gif"/><Relationship Id="rId5" Type="http://schemas.openxmlformats.org/officeDocument/2006/relationships/image" Target="../media/image79.jpeg"/><Relationship Id="rId4" Type="http://schemas.openxmlformats.org/officeDocument/2006/relationships/image" Target="../media/image78.jpe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jpe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humanorigins.si.edu/" TargetMode="External"/><Relationship Id="rId5" Type="http://schemas.openxmlformats.org/officeDocument/2006/relationships/hyperlink" Target="http://www.pbs.org/wgbh/evolution/" TargetMode="External"/><Relationship Id="rId4" Type="http://schemas.openxmlformats.org/officeDocument/2006/relationships/hyperlink" Target="http://evolution.berkeley.edu/"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0"/>
            <a:ext cx="6172200" cy="1894362"/>
          </a:xfrm>
        </p:spPr>
        <p:txBody>
          <a:bodyPr>
            <a:normAutofit/>
          </a:bodyPr>
          <a:lstStyle/>
          <a:p>
            <a:pPr algn="ctr"/>
            <a:r>
              <a:rPr lang="en-US" sz="4000" dirty="0" smtClean="0"/>
              <a:t>What Makes Us Human?</a:t>
            </a:r>
            <a:endParaRPr lang="en-US" sz="4000" dirty="0"/>
          </a:p>
        </p:txBody>
      </p:sp>
      <p:sp>
        <p:nvSpPr>
          <p:cNvPr id="3" name="Subtitle 2"/>
          <p:cNvSpPr>
            <a:spLocks noGrp="1"/>
          </p:cNvSpPr>
          <p:nvPr>
            <p:ph type="subTitle" idx="1"/>
          </p:nvPr>
        </p:nvSpPr>
        <p:spPr>
          <a:xfrm>
            <a:off x="2286000" y="1879122"/>
            <a:ext cx="6172200" cy="1371600"/>
          </a:xfrm>
        </p:spPr>
        <p:txBody>
          <a:bodyPr>
            <a:normAutofit/>
          </a:bodyPr>
          <a:lstStyle/>
          <a:p>
            <a:pPr algn="ctr"/>
            <a:r>
              <a:rPr lang="en-US" sz="2400" dirty="0" smtClean="0"/>
              <a:t>SPLASH! UMBC Class S84</a:t>
            </a:r>
          </a:p>
          <a:p>
            <a:pPr algn="ctr"/>
            <a:r>
              <a:rPr lang="en-US" sz="2400" dirty="0" smtClean="0"/>
              <a:t>Spring 2012</a:t>
            </a: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9" y="3657600"/>
            <a:ext cx="6723149" cy="2946400"/>
          </a:xfrm>
          <a:prstGeom prst="rect">
            <a:avLst/>
          </a:prstGeom>
        </p:spPr>
      </p:pic>
    </p:spTree>
    <p:extLst>
      <p:ext uri="{BB962C8B-B14F-4D97-AF65-F5344CB8AC3E}">
        <p14:creationId xmlns:p14="http://schemas.microsoft.com/office/powerpoint/2010/main" val="3793515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Natural Theology</a:t>
            </a:r>
            <a:endParaRPr lang="en-US" dirty="0"/>
          </a:p>
        </p:txBody>
      </p:sp>
      <p:sp>
        <p:nvSpPr>
          <p:cNvPr id="2" name="Horizontal Scroll 1"/>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 name="TextBox 2"/>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Early Hypotheses</a:t>
            </a:r>
            <a:endParaRPr lang="en-US" sz="1600" i="1" dirty="0">
              <a:solidFill>
                <a:schemeClr val="accent3">
                  <a:lumMod val="50000"/>
                </a:schemeClr>
              </a:solidFill>
              <a:latin typeface="Bookman Old Style" pitchFamily="18" charset="0"/>
            </a:endParaRPr>
          </a:p>
        </p:txBody>
      </p:sp>
      <p:pic>
        <p:nvPicPr>
          <p:cNvPr id="8" name="Picture 3" descr="C:\Users\Emily\AppData\Local\Microsoft\Windows\Temporary Internet Files\Content.IE5\LEBSNLYG\MC9004369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10749">
            <a:off x="7727313" y="5281421"/>
            <a:ext cx="1469266" cy="1469266"/>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File:Vertebrate archetyp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752600"/>
            <a:ext cx="7151612"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9386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err="1" smtClean="0"/>
              <a:t>Transformationism</a:t>
            </a:r>
            <a:endParaRPr lang="en-US" dirty="0"/>
          </a:p>
        </p:txBody>
      </p:sp>
      <p:sp>
        <p:nvSpPr>
          <p:cNvPr id="2" name="Horizontal Scroll 1"/>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 name="TextBox 2"/>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Early Hypotheses</a:t>
            </a:r>
            <a:endParaRPr lang="en-US" sz="1600" i="1" dirty="0">
              <a:solidFill>
                <a:schemeClr val="accent3">
                  <a:lumMod val="50000"/>
                </a:schemeClr>
              </a:solidFill>
              <a:latin typeface="Bookman Old Style" pitchFamily="18" charset="0"/>
            </a:endParaRPr>
          </a:p>
        </p:txBody>
      </p:sp>
      <p:pic>
        <p:nvPicPr>
          <p:cNvPr id="8" name="Picture 3" descr="C:\Users\Emily\AppData\Local\Microsoft\Windows\Temporary Internet Files\Content.IE5\LEBSNLYG\MC9004369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10749">
            <a:off x="7727313" y="5281421"/>
            <a:ext cx="1469266" cy="1469266"/>
          </a:xfrm>
          <a:prstGeom prst="rect">
            <a:avLst/>
          </a:prstGeom>
          <a:noFill/>
          <a:extLst>
            <a:ext uri="{909E8E84-426E-40DD-AFC4-6F175D3DCCD1}">
              <a14:hiddenFill xmlns:a14="http://schemas.microsoft.com/office/drawing/2010/main">
                <a:solidFill>
                  <a:srgbClr val="FFFFFF"/>
                </a:solidFill>
              </a14:hiddenFill>
            </a:ext>
          </a:extLst>
        </p:spPr>
      </p:pic>
      <p:pic>
        <p:nvPicPr>
          <p:cNvPr id="9225" name="Picture 9" descr="File:Huxley - Mans Place in Natu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443514"/>
            <a:ext cx="7620000" cy="456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3900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Early Hypotheses</a:t>
            </a:r>
            <a:endParaRPr lang="en-US" dirty="0"/>
          </a:p>
        </p:txBody>
      </p:sp>
      <p:sp>
        <p:nvSpPr>
          <p:cNvPr id="7" name="Content Placeholder 1"/>
          <p:cNvSpPr>
            <a:spLocks noGrp="1"/>
          </p:cNvSpPr>
          <p:nvPr>
            <p:ph sz="quarter" idx="1"/>
          </p:nvPr>
        </p:nvSpPr>
        <p:spPr>
          <a:xfrm>
            <a:off x="457200" y="1066800"/>
            <a:ext cx="8229600" cy="5410200"/>
          </a:xfrm>
        </p:spPr>
        <p:txBody>
          <a:bodyPr>
            <a:normAutofit/>
          </a:bodyPr>
          <a:lstStyle/>
          <a:p>
            <a:pPr marL="0" indent="0" algn="ctr">
              <a:buNone/>
            </a:pPr>
            <a:endParaRPr lang="en-US" sz="3200" dirty="0">
              <a:solidFill>
                <a:schemeClr val="accent3">
                  <a:lumMod val="50000"/>
                </a:schemeClr>
              </a:solidFill>
            </a:endParaRPr>
          </a:p>
          <a:p>
            <a:pPr marL="0" indent="0" algn="ctr">
              <a:buNone/>
            </a:pPr>
            <a:r>
              <a:rPr lang="en-US" sz="3600" dirty="0" smtClean="0">
                <a:solidFill>
                  <a:schemeClr val="accent3">
                    <a:lumMod val="50000"/>
                  </a:schemeClr>
                </a:solidFill>
              </a:rPr>
              <a:t>Part II:</a:t>
            </a:r>
          </a:p>
          <a:p>
            <a:pPr marL="0" indent="0" algn="ctr">
              <a:buNone/>
            </a:pPr>
            <a:r>
              <a:rPr lang="en-US" sz="3600" dirty="0" smtClean="0">
                <a:solidFill>
                  <a:schemeClr val="accent3">
                    <a:lumMod val="50000"/>
                  </a:schemeClr>
                </a:solidFill>
              </a:rPr>
              <a:t>Natural selection and population genetics</a:t>
            </a:r>
          </a:p>
          <a:p>
            <a:pPr marL="0" indent="0" algn="ctr">
              <a:buNone/>
            </a:pPr>
            <a:r>
              <a:rPr lang="en-US" sz="3600" dirty="0" smtClean="0">
                <a:solidFill>
                  <a:schemeClr val="accent3">
                    <a:lumMod val="50000"/>
                  </a:schemeClr>
                </a:solidFill>
              </a:rPr>
              <a:t>-OR-</a:t>
            </a:r>
          </a:p>
          <a:p>
            <a:pPr marL="0" indent="0" algn="ctr">
              <a:buNone/>
            </a:pPr>
            <a:r>
              <a:rPr lang="en-US" sz="3600" dirty="0" smtClean="0">
                <a:solidFill>
                  <a:schemeClr val="accent3">
                    <a:lumMod val="50000"/>
                  </a:schemeClr>
                </a:solidFill>
              </a:rPr>
              <a:t>Actually getting it right this time</a:t>
            </a:r>
          </a:p>
        </p:txBody>
      </p:sp>
      <p:pic>
        <p:nvPicPr>
          <p:cNvPr id="8" name="Picture 3" descr="C:\Users\Emily\AppData\Local\Microsoft\Windows\Temporary Internet Files\Content.IE5\LEBSNLYG\MC9004369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10749">
            <a:off x="7727313" y="5281421"/>
            <a:ext cx="1469266" cy="1469266"/>
          </a:xfrm>
          <a:prstGeom prst="rect">
            <a:avLst/>
          </a:prstGeom>
          <a:noFill/>
          <a:extLst>
            <a:ext uri="{909E8E84-426E-40DD-AFC4-6F175D3DCCD1}">
              <a14:hiddenFill xmlns:a14="http://schemas.microsoft.com/office/drawing/2010/main">
                <a:solidFill>
                  <a:srgbClr val="FFFFFF"/>
                </a:solidFill>
              </a14:hiddenFill>
            </a:ext>
          </a:extLst>
        </p:spPr>
      </p:pic>
      <p:sp>
        <p:nvSpPr>
          <p:cNvPr id="5" name="Horizontal Scroll 4"/>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 name="TextBox 8"/>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Early Hypotheses</a:t>
            </a:r>
            <a:endParaRPr lang="en-US" sz="1600" i="1" dirty="0">
              <a:solidFill>
                <a:schemeClr val="accent3">
                  <a:lumMod val="50000"/>
                </a:schemeClr>
              </a:solidFill>
              <a:latin typeface="Bookman Old Style" pitchFamily="18" charset="0"/>
            </a:endParaRPr>
          </a:p>
        </p:txBody>
      </p:sp>
    </p:spTree>
    <p:extLst>
      <p:ext uri="{BB962C8B-B14F-4D97-AF65-F5344CB8AC3E}">
        <p14:creationId xmlns:p14="http://schemas.microsoft.com/office/powerpoint/2010/main" val="22165038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Natural Selection &amp; Pangenesis</a:t>
            </a:r>
            <a:endParaRPr lang="en-US" dirty="0"/>
          </a:p>
        </p:txBody>
      </p:sp>
      <p:sp>
        <p:nvSpPr>
          <p:cNvPr id="7" name="Content Placeholder 1"/>
          <p:cNvSpPr>
            <a:spLocks noGrp="1"/>
          </p:cNvSpPr>
          <p:nvPr>
            <p:ph sz="quarter" idx="1"/>
          </p:nvPr>
        </p:nvSpPr>
        <p:spPr>
          <a:xfrm>
            <a:off x="457200" y="1066800"/>
            <a:ext cx="8229600" cy="5410200"/>
          </a:xfrm>
        </p:spPr>
        <p:txBody>
          <a:bodyPr>
            <a:normAutofit/>
          </a:bodyPr>
          <a:lstStyle/>
          <a:p>
            <a:pPr>
              <a:buFont typeface="Arial" pitchFamily="34" charset="0"/>
              <a:buChar char="•"/>
            </a:pPr>
            <a:r>
              <a:rPr lang="en-US" dirty="0" smtClean="0"/>
              <a:t>Charles Darwin – </a:t>
            </a:r>
            <a:r>
              <a:rPr lang="en-US" i="1" dirty="0" smtClean="0"/>
              <a:t>On the Origin of Species</a:t>
            </a:r>
          </a:p>
          <a:p>
            <a:pPr lvl="1">
              <a:buFont typeface="Arial" pitchFamily="34" charset="0"/>
              <a:buChar char="•"/>
            </a:pPr>
            <a:r>
              <a:rPr lang="en-US" dirty="0" smtClean="0"/>
              <a:t>Alfred Wallace</a:t>
            </a:r>
          </a:p>
          <a:p>
            <a:pPr>
              <a:buFont typeface="Arial" pitchFamily="34" charset="0"/>
              <a:buChar char="•"/>
            </a:pPr>
            <a:r>
              <a:rPr lang="en-US" dirty="0" smtClean="0">
                <a:solidFill>
                  <a:schemeClr val="accent3">
                    <a:lumMod val="50000"/>
                  </a:schemeClr>
                </a:solidFill>
              </a:rPr>
              <a:t>Thomas Huxley – </a:t>
            </a:r>
            <a:r>
              <a:rPr lang="en-US" i="1" dirty="0" smtClean="0">
                <a:solidFill>
                  <a:schemeClr val="accent3">
                    <a:lumMod val="50000"/>
                  </a:schemeClr>
                </a:solidFill>
              </a:rPr>
              <a:t>Evidence as to Man’s Place in Nature</a:t>
            </a:r>
          </a:p>
          <a:p>
            <a:pPr lvl="1">
              <a:buFont typeface="Arial" pitchFamily="34" charset="0"/>
              <a:buChar char="•"/>
            </a:pPr>
            <a:r>
              <a:rPr lang="en-US" dirty="0" smtClean="0">
                <a:solidFill>
                  <a:schemeClr val="accent3">
                    <a:lumMod val="50000"/>
                  </a:schemeClr>
                </a:solidFill>
              </a:rPr>
              <a:t>Charles Darwin – </a:t>
            </a:r>
            <a:r>
              <a:rPr lang="en-US" i="1" dirty="0" smtClean="0">
                <a:solidFill>
                  <a:schemeClr val="accent3">
                    <a:lumMod val="50000"/>
                  </a:schemeClr>
                </a:solidFill>
              </a:rPr>
              <a:t>The Descent of Man</a:t>
            </a:r>
            <a:endParaRPr lang="en-US" dirty="0" smtClean="0">
              <a:solidFill>
                <a:schemeClr val="accent3">
                  <a:lumMod val="50000"/>
                </a:schemeClr>
              </a:solidFill>
            </a:endParaRPr>
          </a:p>
          <a:p>
            <a:pPr>
              <a:buFont typeface="Arial" pitchFamily="34" charset="0"/>
              <a:buChar char="•"/>
            </a:pPr>
            <a:r>
              <a:rPr lang="en-US" dirty="0" smtClean="0"/>
              <a:t>Competing theories:</a:t>
            </a:r>
          </a:p>
          <a:p>
            <a:pPr lvl="1">
              <a:buFont typeface="Arial" pitchFamily="34" charset="0"/>
              <a:buChar char="•"/>
            </a:pPr>
            <a:r>
              <a:rPr lang="en-US" dirty="0" smtClean="0"/>
              <a:t>Theistic evolution</a:t>
            </a:r>
          </a:p>
          <a:p>
            <a:pPr lvl="1">
              <a:buFont typeface="Arial" pitchFamily="34" charset="0"/>
              <a:buChar char="•"/>
            </a:pPr>
            <a:r>
              <a:rPr lang="en-US" dirty="0" smtClean="0"/>
              <a:t>Neo-Lamarckism</a:t>
            </a:r>
          </a:p>
          <a:p>
            <a:pPr lvl="1">
              <a:buFont typeface="Arial" pitchFamily="34" charset="0"/>
              <a:buChar char="•"/>
            </a:pPr>
            <a:r>
              <a:rPr lang="en-US" dirty="0" smtClean="0"/>
              <a:t>Orthogenesis</a:t>
            </a:r>
          </a:p>
          <a:p>
            <a:pPr lvl="1">
              <a:buFont typeface="Arial" pitchFamily="34" charset="0"/>
              <a:buChar char="•"/>
            </a:pPr>
            <a:r>
              <a:rPr lang="en-US" dirty="0" err="1" smtClean="0"/>
              <a:t>Saltationism</a:t>
            </a:r>
            <a:endParaRPr lang="en-US" dirty="0" smtClean="0"/>
          </a:p>
          <a:p>
            <a:pPr lvl="1">
              <a:buFont typeface="Arial" pitchFamily="34" charset="0"/>
              <a:buChar char="•"/>
            </a:pPr>
            <a:endParaRPr lang="en-US" dirty="0" smtClean="0"/>
          </a:p>
          <a:p>
            <a:pPr>
              <a:buFont typeface="Arial" pitchFamily="34" charset="0"/>
              <a:buChar char="•"/>
            </a:pPr>
            <a:endParaRPr lang="en-US" dirty="0" smtClean="0"/>
          </a:p>
        </p:txBody>
      </p:sp>
      <p:sp>
        <p:nvSpPr>
          <p:cNvPr id="2" name="Horizontal Scroll 1"/>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 name="TextBox 2"/>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Early Hypotheses</a:t>
            </a:r>
            <a:endParaRPr lang="en-US" sz="1600" i="1" dirty="0">
              <a:solidFill>
                <a:schemeClr val="accent3">
                  <a:lumMod val="50000"/>
                </a:schemeClr>
              </a:solidFill>
              <a:latin typeface="Bookman Old Style" pitchFamily="18" charset="0"/>
            </a:endParaRPr>
          </a:p>
        </p:txBody>
      </p:sp>
      <p:pic>
        <p:nvPicPr>
          <p:cNvPr id="8" name="Picture 3" descr="C:\Users\Emily\AppData\Local\Microsoft\Windows\Temporary Internet Files\Content.IE5\LEBSNLYG\MC9004369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10749">
            <a:off x="7727313" y="5281421"/>
            <a:ext cx="1469266" cy="146926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ile:Darwins first tre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754505"/>
            <a:ext cx="4089816" cy="4103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4230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Ex: Orthogenesis &amp; Lamarckism</a:t>
            </a:r>
            <a:endParaRPr lang="en-US" dirty="0"/>
          </a:p>
        </p:txBody>
      </p:sp>
      <p:sp>
        <p:nvSpPr>
          <p:cNvPr id="2" name="Horizontal Scroll 1"/>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 name="TextBox 2"/>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Early Hypotheses</a:t>
            </a:r>
            <a:endParaRPr lang="en-US" sz="1600" i="1" dirty="0">
              <a:solidFill>
                <a:schemeClr val="accent3">
                  <a:lumMod val="50000"/>
                </a:schemeClr>
              </a:solidFill>
              <a:latin typeface="Bookman Old Style" pitchFamily="18" charset="0"/>
            </a:endParaRPr>
          </a:p>
        </p:txBody>
      </p:sp>
      <p:pic>
        <p:nvPicPr>
          <p:cNvPr id="8" name="Picture 3" descr="C:\Users\Emily\AppData\Local\Microsoft\Windows\Temporary Internet Files\Content.IE5\LEBSNLYG\MC9004369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10749">
            <a:off x="7727313" y="5281421"/>
            <a:ext cx="1469266" cy="1469266"/>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http://scienceblogs.com/laelaps/upload/2009/02/march_of_the_mastodons/barbourelephantev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962070"/>
            <a:ext cx="3962400" cy="58796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img.sparknotes.com/figures/1/1534327ece5d347f8fe2828c8fdb7677/giraff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730" y="978309"/>
            <a:ext cx="2873570" cy="5863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6727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a:t>Natural Selection: Problems</a:t>
            </a:r>
          </a:p>
        </p:txBody>
      </p:sp>
      <p:sp>
        <p:nvSpPr>
          <p:cNvPr id="2" name="Horizontal Scroll 1"/>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 name="TextBox 2"/>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Early Hypotheses</a:t>
            </a:r>
            <a:endParaRPr lang="en-US" sz="1600" i="1" dirty="0">
              <a:solidFill>
                <a:schemeClr val="accent3">
                  <a:lumMod val="50000"/>
                </a:schemeClr>
              </a:solidFill>
              <a:latin typeface="Bookman Old Style" pitchFamily="18" charset="0"/>
            </a:endParaRPr>
          </a:p>
        </p:txBody>
      </p:sp>
      <p:pic>
        <p:nvPicPr>
          <p:cNvPr id="8" name="Picture 3" descr="C:\Users\Emily\AppData\Local\Microsoft\Windows\Temporary Internet Files\Content.IE5\LEBSNLYG\MC9004369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10749">
            <a:off x="7727313" y="5281421"/>
            <a:ext cx="1469266" cy="14692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ile:Editorial cartoon depicting Charles Darwin as an ape (187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33400" y="1066800"/>
            <a:ext cx="4191508" cy="5638800"/>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ular Callout 9"/>
          <p:cNvSpPr/>
          <p:nvPr/>
        </p:nvSpPr>
        <p:spPr>
          <a:xfrm>
            <a:off x="4838700" y="1069298"/>
            <a:ext cx="3848100" cy="1567162"/>
          </a:xfrm>
          <a:prstGeom prst="wedgeRoundRectCallout">
            <a:avLst>
              <a:gd name="adj1" fmla="val -61414"/>
              <a:gd name="adj2" fmla="val 79586"/>
              <a:gd name="adj3" fmla="val 16667"/>
            </a:avLst>
          </a:prstGeom>
          <a:no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TextBox 10"/>
          <p:cNvSpPr txBox="1"/>
          <p:nvPr/>
        </p:nvSpPr>
        <p:spPr>
          <a:xfrm>
            <a:off x="4914900" y="1066800"/>
            <a:ext cx="3924300" cy="1569660"/>
          </a:xfrm>
          <a:prstGeom prst="rect">
            <a:avLst/>
          </a:prstGeom>
          <a:noFill/>
        </p:spPr>
        <p:txBody>
          <a:bodyPr wrap="square" rtlCol="0">
            <a:spAutoFit/>
          </a:bodyPr>
          <a:lstStyle/>
          <a:p>
            <a:pPr algn="ctr"/>
            <a:r>
              <a:rPr lang="en-US" sz="2400" dirty="0" smtClean="0"/>
              <a:t>“Man </a:t>
            </a:r>
            <a:r>
              <a:rPr lang="en-US" sz="2400" dirty="0"/>
              <a:t>with all his noble qualities... still bears in his bodily frame the indelible stamp of his lowly </a:t>
            </a:r>
            <a:r>
              <a:rPr lang="en-US" sz="2400" dirty="0" smtClean="0"/>
              <a:t>origin.”</a:t>
            </a:r>
            <a:endParaRPr lang="en-US" sz="2400" dirty="0"/>
          </a:p>
        </p:txBody>
      </p:sp>
      <p:sp>
        <p:nvSpPr>
          <p:cNvPr id="12" name="Rounded Rectangular Callout 11"/>
          <p:cNvSpPr/>
          <p:nvPr/>
        </p:nvSpPr>
        <p:spPr>
          <a:xfrm>
            <a:off x="5031074" y="3886200"/>
            <a:ext cx="2207926" cy="1135508"/>
          </a:xfrm>
          <a:prstGeom prst="wedgeRoundRectCallout">
            <a:avLst>
              <a:gd name="adj1" fmla="val -60586"/>
              <a:gd name="adj2" fmla="val -100014"/>
              <a:gd name="adj3" fmla="val 16667"/>
            </a:avLst>
          </a:prstGeom>
          <a:no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5107274" y="4045803"/>
            <a:ext cx="2131726" cy="830997"/>
          </a:xfrm>
          <a:prstGeom prst="rect">
            <a:avLst/>
          </a:prstGeom>
          <a:noFill/>
        </p:spPr>
        <p:txBody>
          <a:bodyPr wrap="square" rtlCol="0">
            <a:spAutoFit/>
          </a:bodyPr>
          <a:lstStyle/>
          <a:p>
            <a:pPr algn="ctr"/>
            <a:r>
              <a:rPr lang="en-US" sz="2400" dirty="0" smtClean="0"/>
              <a:t>Also, finches are delicious.</a:t>
            </a:r>
          </a:p>
        </p:txBody>
      </p:sp>
    </p:spTree>
    <p:extLst>
      <p:ext uri="{BB962C8B-B14F-4D97-AF65-F5344CB8AC3E}">
        <p14:creationId xmlns:p14="http://schemas.microsoft.com/office/powerpoint/2010/main" val="185431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Natural Selection: Solutions</a:t>
            </a:r>
            <a:endParaRPr lang="en-US" dirty="0"/>
          </a:p>
        </p:txBody>
      </p:sp>
      <p:sp>
        <p:nvSpPr>
          <p:cNvPr id="7" name="Content Placeholder 1"/>
          <p:cNvSpPr>
            <a:spLocks noGrp="1"/>
          </p:cNvSpPr>
          <p:nvPr>
            <p:ph sz="quarter" idx="1"/>
          </p:nvPr>
        </p:nvSpPr>
        <p:spPr>
          <a:xfrm>
            <a:off x="457200" y="1066800"/>
            <a:ext cx="8229600" cy="5410200"/>
          </a:xfrm>
        </p:spPr>
        <p:txBody>
          <a:bodyPr>
            <a:normAutofit/>
          </a:bodyPr>
          <a:lstStyle/>
          <a:p>
            <a:pPr marL="0" indent="0">
              <a:buNone/>
            </a:pPr>
            <a:r>
              <a:rPr lang="en-US" sz="2800" dirty="0" smtClean="0"/>
              <a:t>How do organisms pass their traits</a:t>
            </a:r>
          </a:p>
          <a:p>
            <a:pPr marL="0" indent="0">
              <a:buNone/>
            </a:pPr>
            <a:r>
              <a:rPr lang="en-US" sz="2800" dirty="0" smtClean="0"/>
              <a:t>to their offspring?</a:t>
            </a:r>
          </a:p>
          <a:p>
            <a:pPr marL="365760" lvl="1" indent="0">
              <a:buNone/>
            </a:pPr>
            <a:r>
              <a:rPr lang="en-US" sz="2400" dirty="0" smtClean="0"/>
              <a:t>→ Pangenesis</a:t>
            </a:r>
          </a:p>
          <a:p>
            <a:pPr marL="365760" lvl="1" indent="0">
              <a:buNone/>
            </a:pPr>
            <a:endParaRPr lang="en-US" sz="2400" dirty="0" smtClean="0"/>
          </a:p>
          <a:p>
            <a:pPr marL="365760" lvl="1" indent="0">
              <a:buNone/>
            </a:pPr>
            <a:endParaRPr lang="en-US" sz="2400" dirty="0" smtClean="0"/>
          </a:p>
          <a:p>
            <a:pPr marL="365760" lvl="1" indent="0">
              <a:buNone/>
            </a:pPr>
            <a:endParaRPr lang="en-US" sz="2400" dirty="0"/>
          </a:p>
          <a:p>
            <a:pPr marL="0" indent="0">
              <a:buNone/>
            </a:pPr>
            <a:r>
              <a:rPr lang="en-US" sz="2800" dirty="0" smtClean="0"/>
              <a:t>How can changes in discrete units</a:t>
            </a:r>
          </a:p>
          <a:p>
            <a:pPr marL="0" indent="0">
              <a:buNone/>
            </a:pPr>
            <a:r>
              <a:rPr lang="en-US" sz="2800" dirty="0" smtClean="0"/>
              <a:t>result in continuous change over</a:t>
            </a:r>
          </a:p>
          <a:p>
            <a:pPr marL="0" indent="0">
              <a:buNone/>
            </a:pPr>
            <a:r>
              <a:rPr lang="en-US" sz="2800" dirty="0" smtClean="0"/>
              <a:t>time?</a:t>
            </a:r>
          </a:p>
          <a:p>
            <a:pPr marL="365760" lvl="1" indent="0">
              <a:buNone/>
            </a:pPr>
            <a:r>
              <a:rPr lang="en-US" sz="2400" dirty="0" smtClean="0"/>
              <a:t>→ Population genetics</a:t>
            </a:r>
          </a:p>
          <a:p>
            <a:pPr>
              <a:buFont typeface="Arial" pitchFamily="34" charset="0"/>
              <a:buChar char="•"/>
            </a:pPr>
            <a:endParaRPr lang="en-US" dirty="0" smtClean="0"/>
          </a:p>
        </p:txBody>
      </p:sp>
      <p:sp>
        <p:nvSpPr>
          <p:cNvPr id="2" name="Horizontal Scroll 1"/>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 name="TextBox 2"/>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Early Hypotheses</a:t>
            </a:r>
            <a:endParaRPr lang="en-US" sz="1600" i="1" dirty="0">
              <a:solidFill>
                <a:schemeClr val="accent3">
                  <a:lumMod val="50000"/>
                </a:schemeClr>
              </a:solidFill>
              <a:latin typeface="Bookman Old Style" pitchFamily="18" charset="0"/>
            </a:endParaRPr>
          </a:p>
        </p:txBody>
      </p:sp>
      <p:pic>
        <p:nvPicPr>
          <p:cNvPr id="8" name="Picture 3" descr="C:\Users\Emily\AppData\Local\Microsoft\Windows\Temporary Internet Files\Content.IE5\LEBSNLYG\MC9004369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10749">
            <a:off x="7727313" y="5281421"/>
            <a:ext cx="1469266" cy="14692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1066800"/>
            <a:ext cx="2590800" cy="2541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4162" r="10396"/>
          <a:stretch/>
        </p:blipFill>
        <p:spPr bwMode="auto">
          <a:xfrm>
            <a:off x="6056708" y="4191001"/>
            <a:ext cx="2649142"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434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err="1" smtClean="0"/>
              <a:t>Mendelian</a:t>
            </a:r>
            <a:r>
              <a:rPr lang="en-US" dirty="0" smtClean="0"/>
              <a:t> Genetics</a:t>
            </a:r>
            <a:endParaRPr lang="en-US" dirty="0"/>
          </a:p>
        </p:txBody>
      </p:sp>
      <p:sp>
        <p:nvSpPr>
          <p:cNvPr id="2" name="Horizontal Scroll 1"/>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 name="TextBox 2"/>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Early Hypotheses</a:t>
            </a:r>
            <a:endParaRPr lang="en-US" sz="1600" i="1" dirty="0">
              <a:solidFill>
                <a:schemeClr val="accent3">
                  <a:lumMod val="50000"/>
                </a:schemeClr>
              </a:solidFill>
              <a:latin typeface="Bookman Old Style" pitchFamily="18" charset="0"/>
            </a:endParaRPr>
          </a:p>
        </p:txBody>
      </p:sp>
      <p:pic>
        <p:nvPicPr>
          <p:cNvPr id="8" name="Picture 3" descr="C:\Users\Emily\AppData\Local\Microsoft\Windows\Temporary Internet Files\Content.IE5\LEBSNLYG\MC9004369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10749">
            <a:off x="7727313" y="5281421"/>
            <a:ext cx="1469266" cy="146926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http://upload.wikimedia.org/wikipedia/commons/thumb/e/ea/Mendel_seven_characters.svg/592px-Mendel_seven_character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191000"/>
            <a:ext cx="5638800" cy="2419351"/>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www.fathom.com/feature/122612/mende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6604" y="1017422"/>
            <a:ext cx="2885612" cy="290888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721016" y="1855622"/>
            <a:ext cx="1676400" cy="1524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5" idx="0"/>
            <a:endCxn id="5" idx="2"/>
          </p:cNvCxnSpPr>
          <p:nvPr/>
        </p:nvCxnSpPr>
        <p:spPr>
          <a:xfrm>
            <a:off x="6559216" y="1855622"/>
            <a:ext cx="0" cy="1524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 idx="1"/>
          </p:cNvCxnSpPr>
          <p:nvPr/>
        </p:nvCxnSpPr>
        <p:spPr>
          <a:xfrm>
            <a:off x="5721016" y="2617622"/>
            <a:ext cx="16764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Content Placeholder 1"/>
          <p:cNvSpPr>
            <a:spLocks noGrp="1"/>
          </p:cNvSpPr>
          <p:nvPr>
            <p:ph sz="quarter" idx="1"/>
          </p:nvPr>
        </p:nvSpPr>
        <p:spPr>
          <a:xfrm>
            <a:off x="457200" y="1066800"/>
            <a:ext cx="8229600" cy="5410200"/>
          </a:xfrm>
        </p:spPr>
        <p:txBody>
          <a:bodyPr>
            <a:normAutofit/>
          </a:bodyPr>
          <a:lstStyle/>
          <a:p>
            <a:pPr>
              <a:buFont typeface="Arial" pitchFamily="34" charset="0"/>
              <a:buChar char="•"/>
            </a:pPr>
            <a:r>
              <a:rPr lang="en-US" dirty="0"/>
              <a:t>Pangenesis:</a:t>
            </a:r>
          </a:p>
          <a:p>
            <a:pPr lvl="1">
              <a:buFont typeface="Arial" pitchFamily="34" charset="0"/>
              <a:buChar char="•"/>
            </a:pPr>
            <a:r>
              <a:rPr lang="en-US" dirty="0" err="1"/>
              <a:t>Gregor</a:t>
            </a:r>
            <a:r>
              <a:rPr lang="en-US" dirty="0"/>
              <a:t> Mendel</a:t>
            </a:r>
          </a:p>
          <a:p>
            <a:pPr lvl="1">
              <a:buFont typeface="Arial" pitchFamily="34" charset="0"/>
              <a:buChar char="•"/>
            </a:pPr>
            <a:r>
              <a:rPr lang="en-US" dirty="0"/>
              <a:t>August Weismann</a:t>
            </a:r>
          </a:p>
          <a:p>
            <a:pPr lvl="1">
              <a:buFont typeface="Arial" pitchFamily="34" charset="0"/>
              <a:buChar char="•"/>
            </a:pPr>
            <a:r>
              <a:rPr lang="en-US" dirty="0"/>
              <a:t>Hugo De </a:t>
            </a:r>
            <a:r>
              <a:rPr lang="en-US" dirty="0" err="1"/>
              <a:t>Vries</a:t>
            </a:r>
            <a:endParaRPr lang="en-US" dirty="0"/>
          </a:p>
          <a:p>
            <a:pPr>
              <a:buFont typeface="Arial" pitchFamily="34" charset="0"/>
              <a:buChar char="•"/>
            </a:pPr>
            <a:endParaRPr lang="en-US" dirty="0" smtClean="0"/>
          </a:p>
          <a:p>
            <a:pPr>
              <a:buFont typeface="Arial" pitchFamily="34" charset="0"/>
              <a:buChar char="•"/>
            </a:pPr>
            <a:endParaRPr lang="en-US" dirty="0" smtClean="0"/>
          </a:p>
        </p:txBody>
      </p:sp>
    </p:spTree>
    <p:extLst>
      <p:ext uri="{BB962C8B-B14F-4D97-AF65-F5344CB8AC3E}">
        <p14:creationId xmlns:p14="http://schemas.microsoft.com/office/powerpoint/2010/main" val="400944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6" name="Picture 6" descr="http://www.ascholarschoice.com/uploades/lesson/1322758420leyes-de-mende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169232"/>
            <a:ext cx="3810000" cy="5080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a:spLocks noGrp="1"/>
          </p:cNvSpPr>
          <p:nvPr>
            <p:ph type="title"/>
          </p:nvPr>
        </p:nvSpPr>
        <p:spPr>
          <a:xfrm>
            <a:off x="457200" y="274638"/>
            <a:ext cx="8229600" cy="715962"/>
          </a:xfrm>
        </p:spPr>
        <p:txBody>
          <a:bodyPr>
            <a:normAutofit/>
          </a:bodyPr>
          <a:lstStyle/>
          <a:p>
            <a:r>
              <a:rPr lang="en-US" dirty="0" err="1" smtClean="0"/>
              <a:t>Mendelian</a:t>
            </a:r>
            <a:r>
              <a:rPr lang="en-US" dirty="0" smtClean="0"/>
              <a:t> Genetics</a:t>
            </a:r>
            <a:endParaRPr lang="en-US" dirty="0"/>
          </a:p>
        </p:txBody>
      </p:sp>
      <p:sp>
        <p:nvSpPr>
          <p:cNvPr id="2" name="Horizontal Scroll 1"/>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 name="TextBox 2"/>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Early Hypotheses</a:t>
            </a:r>
            <a:endParaRPr lang="en-US" sz="1600" i="1" dirty="0">
              <a:solidFill>
                <a:schemeClr val="accent3">
                  <a:lumMod val="50000"/>
                </a:schemeClr>
              </a:solidFill>
              <a:latin typeface="Bookman Old Style" pitchFamily="18" charset="0"/>
            </a:endParaRPr>
          </a:p>
        </p:txBody>
      </p:sp>
      <p:pic>
        <p:nvPicPr>
          <p:cNvPr id="8" name="Picture 3" descr="C:\Users\Emily\AppData\Local\Microsoft\Windows\Temporary Internet Files\Content.IE5\LEBSNLYG\MC900436915[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710749">
            <a:off x="7727313" y="5281421"/>
            <a:ext cx="1469266" cy="146926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352800" y="2514600"/>
            <a:ext cx="2819400" cy="2743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724400" y="2514600"/>
            <a:ext cx="0" cy="27432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11" idx="3"/>
          </p:cNvCxnSpPr>
          <p:nvPr/>
        </p:nvCxnSpPr>
        <p:spPr>
          <a:xfrm>
            <a:off x="3352800" y="3886200"/>
            <a:ext cx="2819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038600" y="2514600"/>
            <a:ext cx="0" cy="27432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410200" y="2514600"/>
            <a:ext cx="0" cy="27432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352800" y="3200400"/>
            <a:ext cx="2819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352800" y="4572000"/>
            <a:ext cx="28194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52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20</a:t>
            </a:r>
            <a:r>
              <a:rPr lang="en-US" baseline="30000" dirty="0" smtClean="0"/>
              <a:t>th</a:t>
            </a:r>
            <a:r>
              <a:rPr lang="en-US" dirty="0" smtClean="0"/>
              <a:t> Century Developments</a:t>
            </a:r>
            <a:endParaRPr lang="en-US" dirty="0"/>
          </a:p>
        </p:txBody>
      </p:sp>
      <p:sp>
        <p:nvSpPr>
          <p:cNvPr id="2" name="Horizontal Scroll 1"/>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 name="TextBox 2"/>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Early Hypotheses</a:t>
            </a:r>
            <a:endParaRPr lang="en-US" sz="1600" i="1" dirty="0">
              <a:solidFill>
                <a:schemeClr val="accent3">
                  <a:lumMod val="50000"/>
                </a:schemeClr>
              </a:solidFill>
              <a:latin typeface="Bookman Old Style" pitchFamily="18" charset="0"/>
            </a:endParaRPr>
          </a:p>
        </p:txBody>
      </p:sp>
      <p:pic>
        <p:nvPicPr>
          <p:cNvPr id="8" name="Picture 3" descr="C:\Users\Emily\AppData\Local\Microsoft\Windows\Temporary Internet Files\Content.IE5\LEBSNLYG\MC9004369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10749">
            <a:off x="7727313" y="5281421"/>
            <a:ext cx="1469266" cy="146926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1"/>
          <p:cNvSpPr txBox="1">
            <a:spLocks/>
          </p:cNvSpPr>
          <p:nvPr/>
        </p:nvSpPr>
        <p:spPr>
          <a:xfrm>
            <a:off x="457200" y="1066800"/>
            <a:ext cx="8229600" cy="5410200"/>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a:buFont typeface="Arial" pitchFamily="34" charset="0"/>
              <a:buChar char="•"/>
            </a:pPr>
            <a:r>
              <a:rPr lang="en-US" dirty="0" smtClean="0"/>
              <a:t>Gene-centered view:</a:t>
            </a:r>
          </a:p>
          <a:p>
            <a:pPr lvl="1">
              <a:buFont typeface="Arial" pitchFamily="34" charset="0"/>
              <a:buChar char="•"/>
            </a:pPr>
            <a:r>
              <a:rPr lang="en-US" dirty="0" smtClean="0"/>
              <a:t>Kin selection (Richard </a:t>
            </a:r>
            <a:r>
              <a:rPr lang="en-US" dirty="0" err="1" smtClean="0"/>
              <a:t>Dawkin’s</a:t>
            </a:r>
            <a:r>
              <a:rPr lang="en-US" dirty="0" smtClean="0"/>
              <a:t> </a:t>
            </a:r>
            <a:r>
              <a:rPr lang="en-US" i="1" dirty="0" smtClean="0"/>
              <a:t>The Selfish Gene</a:t>
            </a:r>
            <a:r>
              <a:rPr lang="en-US" dirty="0" smtClean="0"/>
              <a:t>)</a:t>
            </a:r>
          </a:p>
          <a:p>
            <a:pPr lvl="1">
              <a:buFont typeface="Arial" pitchFamily="34" charset="0"/>
              <a:buChar char="•"/>
            </a:pPr>
            <a:r>
              <a:rPr lang="en-US" dirty="0" smtClean="0"/>
              <a:t>Red Queen hypothesis</a:t>
            </a:r>
          </a:p>
          <a:p>
            <a:pPr>
              <a:buFont typeface="Arial" pitchFamily="34" charset="0"/>
              <a:buChar char="•"/>
            </a:pPr>
            <a:r>
              <a:rPr lang="en-US" dirty="0" smtClean="0">
                <a:solidFill>
                  <a:schemeClr val="accent3">
                    <a:lumMod val="50000"/>
                  </a:schemeClr>
                </a:solidFill>
              </a:rPr>
              <a:t>Sociobiology:</a:t>
            </a:r>
          </a:p>
          <a:p>
            <a:pPr lvl="1">
              <a:buFont typeface="Arial" pitchFamily="34" charset="0"/>
              <a:buChar char="•"/>
            </a:pPr>
            <a:r>
              <a:rPr lang="en-US" dirty="0" smtClean="0">
                <a:solidFill>
                  <a:schemeClr val="accent3">
                    <a:lumMod val="50000"/>
                  </a:schemeClr>
                </a:solidFill>
              </a:rPr>
              <a:t>Altruism</a:t>
            </a:r>
          </a:p>
          <a:p>
            <a:pPr>
              <a:buFont typeface="Arial" pitchFamily="34" charset="0"/>
              <a:buChar char="•"/>
            </a:pPr>
            <a:r>
              <a:rPr lang="en-US" dirty="0" smtClean="0"/>
              <a:t>Punctuated Equilibrium</a:t>
            </a:r>
          </a:p>
          <a:p>
            <a:pPr lvl="1">
              <a:buFont typeface="Arial" pitchFamily="34" charset="0"/>
              <a:buChar char="•"/>
            </a:pPr>
            <a:r>
              <a:rPr lang="en-US" dirty="0" smtClean="0"/>
              <a:t>Stephen Jay Gould</a:t>
            </a:r>
          </a:p>
          <a:p>
            <a:pPr>
              <a:buFont typeface="Arial" pitchFamily="34" charset="0"/>
              <a:buChar char="•"/>
            </a:pPr>
            <a:r>
              <a:rPr lang="en-US" dirty="0" smtClean="0"/>
              <a:t>Developmental biology: </a:t>
            </a:r>
          </a:p>
          <a:p>
            <a:pPr lvl="1">
              <a:buFont typeface="Arial" pitchFamily="34" charset="0"/>
              <a:buChar char="•"/>
            </a:pPr>
            <a:r>
              <a:rPr lang="en-US" dirty="0" smtClean="0"/>
              <a:t>Eco-</a:t>
            </a:r>
            <a:r>
              <a:rPr lang="en-US" dirty="0" err="1" smtClean="0"/>
              <a:t>evo</a:t>
            </a:r>
            <a:r>
              <a:rPr lang="en-US" dirty="0" smtClean="0"/>
              <a:t>-</a:t>
            </a:r>
            <a:r>
              <a:rPr lang="en-US" dirty="0" err="1" smtClean="0"/>
              <a:t>devo</a:t>
            </a:r>
            <a:endParaRPr lang="en-US" dirty="0" smtClean="0"/>
          </a:p>
        </p:txBody>
      </p:sp>
      <p:pic>
        <p:nvPicPr>
          <p:cNvPr id="22530" name="Picture 2" descr="http://upload.wikimedia.org/wikipedia/commons/thumb/6/69/Punctuated-equilibrium.svg/300px-Punctuated-equilibrium.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935125"/>
            <a:ext cx="3577856" cy="477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1890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Introductions!</a:t>
            </a:r>
            <a:endParaRPr lang="en-US" dirty="0"/>
          </a:p>
        </p:txBody>
      </p:sp>
      <p:sp>
        <p:nvSpPr>
          <p:cNvPr id="7" name="Content Placeholder 1"/>
          <p:cNvSpPr>
            <a:spLocks noGrp="1"/>
          </p:cNvSpPr>
          <p:nvPr>
            <p:ph sz="quarter" idx="1"/>
          </p:nvPr>
        </p:nvSpPr>
        <p:spPr>
          <a:xfrm>
            <a:off x="457200" y="1066800"/>
            <a:ext cx="8229600" cy="5410200"/>
          </a:xfrm>
        </p:spPr>
        <p:txBody>
          <a:bodyPr>
            <a:normAutofit/>
          </a:bodyPr>
          <a:lstStyle/>
          <a:p>
            <a:pPr>
              <a:buFont typeface="Arial" pitchFamily="34" charset="0"/>
              <a:buChar char="•"/>
            </a:pPr>
            <a:r>
              <a:rPr lang="en-US" sz="2800" dirty="0" smtClean="0"/>
              <a:t>Please tell us your…</a:t>
            </a:r>
          </a:p>
          <a:p>
            <a:pPr lvl="1">
              <a:buFont typeface="Arial" pitchFamily="34" charset="0"/>
              <a:buChar char="•"/>
            </a:pPr>
            <a:r>
              <a:rPr lang="en-US" sz="2400" dirty="0" smtClean="0"/>
              <a:t>Name</a:t>
            </a:r>
          </a:p>
          <a:p>
            <a:pPr lvl="1">
              <a:buFont typeface="Arial" pitchFamily="34" charset="0"/>
              <a:buChar char="•"/>
            </a:pPr>
            <a:r>
              <a:rPr lang="en-US" sz="2400" dirty="0" smtClean="0"/>
              <a:t>School</a:t>
            </a:r>
          </a:p>
          <a:p>
            <a:pPr lvl="1">
              <a:buFont typeface="Arial" pitchFamily="34" charset="0"/>
              <a:buChar char="•"/>
            </a:pPr>
            <a:r>
              <a:rPr lang="en-US" sz="2400" dirty="0" smtClean="0"/>
              <a:t>Year</a:t>
            </a:r>
          </a:p>
          <a:p>
            <a:pPr lvl="1">
              <a:buFont typeface="Arial" pitchFamily="34" charset="0"/>
              <a:buChar char="•"/>
            </a:pPr>
            <a:r>
              <a:rPr lang="en-US" sz="2400" dirty="0" smtClean="0"/>
              <a:t>One thing you would like to learn today</a:t>
            </a:r>
          </a:p>
          <a:p>
            <a:pPr lvl="1">
              <a:buFont typeface="Arial" pitchFamily="34" charset="0"/>
              <a:buChar char="•"/>
            </a:pPr>
            <a:endParaRPr lang="en-US" sz="2400" dirty="0"/>
          </a:p>
        </p:txBody>
      </p:sp>
    </p:spTree>
    <p:extLst>
      <p:ext uri="{BB962C8B-B14F-4D97-AF65-F5344CB8AC3E}">
        <p14:creationId xmlns:p14="http://schemas.microsoft.com/office/powerpoint/2010/main" val="655700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Population Genetics</a:t>
            </a:r>
            <a:endParaRPr lang="en-US" dirty="0"/>
          </a:p>
        </p:txBody>
      </p:sp>
      <p:sp>
        <p:nvSpPr>
          <p:cNvPr id="7" name="Content Placeholder 1"/>
          <p:cNvSpPr>
            <a:spLocks noGrp="1"/>
          </p:cNvSpPr>
          <p:nvPr>
            <p:ph sz="quarter" idx="1"/>
          </p:nvPr>
        </p:nvSpPr>
        <p:spPr>
          <a:xfrm>
            <a:off x="457200" y="1066800"/>
            <a:ext cx="8004746" cy="5410200"/>
          </a:xfrm>
        </p:spPr>
        <p:txBody>
          <a:bodyPr/>
          <a:lstStyle/>
          <a:p>
            <a:pPr marL="457200" indent="-457200">
              <a:buFont typeface="+mj-lt"/>
              <a:buAutoNum type="arabicPeriod"/>
            </a:pPr>
            <a:r>
              <a:rPr lang="en-US" dirty="0" smtClean="0"/>
              <a:t>Variation arises from mutation, genetic recombination, or gene flow</a:t>
            </a:r>
          </a:p>
          <a:p>
            <a:pPr marL="457200" indent="-457200">
              <a:buFont typeface="+mj-lt"/>
              <a:buAutoNum type="arabicPeriod"/>
            </a:pPr>
            <a:r>
              <a:rPr lang="en-US" dirty="0" smtClean="0"/>
              <a:t>Natural selection will cause evolution if there is great enough variation within the population</a:t>
            </a:r>
          </a:p>
          <a:p>
            <a:pPr marL="457200" indent="-457200">
              <a:buFont typeface="+mj-lt"/>
              <a:buAutoNum type="arabicPeriod"/>
            </a:pPr>
            <a:r>
              <a:rPr lang="en-US" dirty="0" smtClean="0"/>
              <a:t>Allele reaches fixation</a:t>
            </a:r>
          </a:p>
          <a:p>
            <a:pPr>
              <a:buFont typeface="Arial" pitchFamily="34" charset="0"/>
              <a:buChar char="•"/>
            </a:pPr>
            <a:endParaRPr lang="en-US" dirty="0" smtClean="0"/>
          </a:p>
        </p:txBody>
      </p:sp>
      <p:pic>
        <p:nvPicPr>
          <p:cNvPr id="8" name="Picture 3" descr="C:\Users\Emily\AppData\Local\Microsoft\Windows\Temporary Internet Files\Content.IE5\LEBSNLYG\MC9004369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10749">
            <a:off x="7727313" y="5281421"/>
            <a:ext cx="1469266" cy="1469266"/>
          </a:xfrm>
          <a:prstGeom prst="rect">
            <a:avLst/>
          </a:prstGeom>
          <a:noFill/>
          <a:extLst>
            <a:ext uri="{909E8E84-426E-40DD-AFC4-6F175D3DCCD1}">
              <a14:hiddenFill xmlns:a14="http://schemas.microsoft.com/office/drawing/2010/main">
                <a:solidFill>
                  <a:srgbClr val="FFFFFF"/>
                </a:solidFill>
              </a14:hiddenFill>
            </a:ext>
          </a:extLst>
        </p:spPr>
      </p:pic>
      <p:sp>
        <p:nvSpPr>
          <p:cNvPr id="5" name="Horizontal Scroll 4"/>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 name="TextBox 8"/>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Population Genetics</a:t>
            </a:r>
            <a:endParaRPr lang="en-US" sz="1600" i="1" dirty="0">
              <a:solidFill>
                <a:schemeClr val="accent3">
                  <a:lumMod val="50000"/>
                </a:schemeClr>
              </a:solidFill>
              <a:latin typeface="Bookman Old Style" pitchFamily="18" charset="0"/>
            </a:endParaRPr>
          </a:p>
        </p:txBody>
      </p:sp>
      <p:pic>
        <p:nvPicPr>
          <p:cNvPr id="23556" name="Picture 4" descr="http://www.bioclix.org/images/DNA-helix.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276600"/>
            <a:ext cx="4662437" cy="3476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983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Genetic Recombination</a:t>
            </a:r>
            <a:endParaRPr lang="en-US" dirty="0"/>
          </a:p>
        </p:txBody>
      </p:sp>
      <p:sp>
        <p:nvSpPr>
          <p:cNvPr id="2" name="Horizontal Scroll 1"/>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 name="TextBox 2"/>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Population Genetics</a:t>
            </a:r>
            <a:endParaRPr lang="en-US" sz="1600" i="1" dirty="0">
              <a:solidFill>
                <a:schemeClr val="accent3">
                  <a:lumMod val="50000"/>
                </a:schemeClr>
              </a:solidFill>
              <a:latin typeface="Bookman Old Style" pitchFamily="18" charset="0"/>
            </a:endParaRPr>
          </a:p>
        </p:txBody>
      </p:sp>
      <p:pic>
        <p:nvPicPr>
          <p:cNvPr id="8" name="Picture 3" descr="C:\Users\Emily\AppData\Local\Microsoft\Windows\Temporary Internet Files\Content.IE5\LEBSNLYG\MC9004369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10749">
            <a:off x="7727313" y="5281421"/>
            <a:ext cx="1469266" cy="1469266"/>
          </a:xfrm>
          <a:prstGeom prst="rect">
            <a:avLst/>
          </a:prstGeom>
          <a:noFill/>
          <a:extLst>
            <a:ext uri="{909E8E84-426E-40DD-AFC4-6F175D3DCCD1}">
              <a14:hiddenFill xmlns:a14="http://schemas.microsoft.com/office/drawing/2010/main">
                <a:solidFill>
                  <a:srgbClr val="FFFFFF"/>
                </a:solidFill>
              </a14:hiddenFill>
            </a:ext>
          </a:extLst>
        </p:spPr>
      </p:pic>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6056" y="1378728"/>
            <a:ext cx="2016889" cy="3910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378728"/>
            <a:ext cx="5918348" cy="391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77293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Possible Mutations</a:t>
            </a:r>
            <a:endParaRPr lang="en-US" dirty="0"/>
          </a:p>
        </p:txBody>
      </p:sp>
      <p:sp>
        <p:nvSpPr>
          <p:cNvPr id="2" name="Horizontal Scroll 1"/>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 name="TextBox 8"/>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Population Genetics</a:t>
            </a:r>
            <a:endParaRPr lang="en-US" sz="1600" i="1" dirty="0">
              <a:solidFill>
                <a:schemeClr val="accent3">
                  <a:lumMod val="50000"/>
                </a:schemeClr>
              </a:solidFill>
              <a:latin typeface="Bookman Old Style" pitchFamily="18" charset="0"/>
            </a:endParaRPr>
          </a:p>
        </p:txBody>
      </p:sp>
      <p:pic>
        <p:nvPicPr>
          <p:cNvPr id="256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1066799"/>
            <a:ext cx="8004747" cy="5184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C:\Users\Emily\AppData\Local\Microsoft\Windows\Temporary Internet Files\Content.IE5\LEBSNLYG\MC900436915[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710749">
            <a:off x="7727313" y="5281421"/>
            <a:ext cx="1469266" cy="1469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4084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Selection for Evolution</a:t>
            </a:r>
            <a:endParaRPr lang="en-US" dirty="0"/>
          </a:p>
        </p:txBody>
      </p:sp>
      <p:sp>
        <p:nvSpPr>
          <p:cNvPr id="7" name="Content Placeholder 1"/>
          <p:cNvSpPr>
            <a:spLocks noGrp="1"/>
          </p:cNvSpPr>
          <p:nvPr>
            <p:ph sz="quarter" idx="1"/>
          </p:nvPr>
        </p:nvSpPr>
        <p:spPr>
          <a:xfrm>
            <a:off x="457200" y="1066800"/>
            <a:ext cx="8229600" cy="5410200"/>
          </a:xfrm>
        </p:spPr>
        <p:txBody>
          <a:bodyPr>
            <a:normAutofit/>
          </a:bodyPr>
          <a:lstStyle/>
          <a:p>
            <a:r>
              <a:rPr lang="en-US" dirty="0" smtClean="0"/>
              <a:t>Evolution </a:t>
            </a:r>
            <a:r>
              <a:rPr lang="en-US" dirty="0"/>
              <a:t>will not occur if:</a:t>
            </a:r>
          </a:p>
          <a:p>
            <a:pPr lvl="1"/>
            <a:r>
              <a:rPr lang="en-US" dirty="0"/>
              <a:t>no mutations</a:t>
            </a:r>
          </a:p>
          <a:p>
            <a:pPr lvl="1"/>
            <a:r>
              <a:rPr lang="en-US" dirty="0"/>
              <a:t>no selection</a:t>
            </a:r>
          </a:p>
          <a:p>
            <a:pPr lvl="1"/>
            <a:r>
              <a:rPr lang="en-US" dirty="0"/>
              <a:t>infinitely large population</a:t>
            </a:r>
          </a:p>
          <a:p>
            <a:pPr lvl="1"/>
            <a:r>
              <a:rPr lang="en-US" dirty="0"/>
              <a:t>all members breed</a:t>
            </a:r>
          </a:p>
          <a:p>
            <a:pPr lvl="1"/>
            <a:r>
              <a:rPr lang="en-US" dirty="0"/>
              <a:t>all mating random</a:t>
            </a:r>
          </a:p>
          <a:p>
            <a:pPr lvl="1"/>
            <a:r>
              <a:rPr lang="en-US" dirty="0"/>
              <a:t>always same # of offspring</a:t>
            </a:r>
          </a:p>
          <a:p>
            <a:pPr lvl="1"/>
            <a:r>
              <a:rPr lang="en-US" dirty="0"/>
              <a:t>no migration</a:t>
            </a:r>
          </a:p>
          <a:p>
            <a:pPr lvl="1"/>
            <a:endParaRPr lang="en-US" dirty="0"/>
          </a:p>
        </p:txBody>
      </p:sp>
      <p:sp>
        <p:nvSpPr>
          <p:cNvPr id="2" name="Horizontal Scroll 1"/>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8" name="Picture 3" descr="C:\Users\Emily\AppData\Local\Microsoft\Windows\Temporary Internet Files\Content.IE5\LEBSNLYG\MC9004369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10749">
            <a:off x="7727313" y="5281421"/>
            <a:ext cx="1469266" cy="146926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Population Genetics</a:t>
            </a:r>
            <a:endParaRPr lang="en-US" sz="1600" i="1" dirty="0">
              <a:solidFill>
                <a:schemeClr val="accent3">
                  <a:lumMod val="50000"/>
                </a:schemeClr>
              </a:solidFill>
              <a:latin typeface="Bookman Old Style" pitchFamily="18" charset="0"/>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3093" y="2590800"/>
            <a:ext cx="4700908" cy="4261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80074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Types of Selection</a:t>
            </a:r>
            <a:endParaRPr lang="en-US" dirty="0"/>
          </a:p>
        </p:txBody>
      </p:sp>
      <p:sp>
        <p:nvSpPr>
          <p:cNvPr id="2" name="Horizontal Scroll 1"/>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8" name="Picture 3" descr="C:\Users\Emily\AppData\Local\Microsoft\Windows\Temporary Internet Files\Content.IE5\LEBSNLYG\MC9004369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10749">
            <a:off x="7727313" y="5281421"/>
            <a:ext cx="1469266" cy="146926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Population Genetics</a:t>
            </a:r>
            <a:endParaRPr lang="en-US" sz="1600" i="1" dirty="0">
              <a:solidFill>
                <a:schemeClr val="accent3">
                  <a:lumMod val="50000"/>
                </a:schemeClr>
              </a:solidFill>
              <a:latin typeface="Bookman Old Style" pitchFamily="18" charset="0"/>
            </a:endParaRPr>
          </a:p>
        </p:txBody>
      </p:sp>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19200"/>
            <a:ext cx="3653675" cy="2378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38175" y="3529131"/>
            <a:ext cx="3248025" cy="369332"/>
          </a:xfrm>
          <a:prstGeom prst="rect">
            <a:avLst/>
          </a:prstGeom>
          <a:noFill/>
        </p:spPr>
        <p:txBody>
          <a:bodyPr wrap="square" rtlCol="0">
            <a:spAutoFit/>
          </a:bodyPr>
          <a:lstStyle/>
          <a:p>
            <a:pPr algn="ctr"/>
            <a:r>
              <a:rPr lang="en-US" dirty="0" smtClean="0"/>
              <a:t>Disruptive</a:t>
            </a:r>
            <a:endParaRPr lang="en-US" dirty="0"/>
          </a:p>
        </p:txBody>
      </p:sp>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1" y="4210150"/>
            <a:ext cx="4356276" cy="2235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2812439" y="6412468"/>
            <a:ext cx="3588361" cy="369332"/>
          </a:xfrm>
          <a:prstGeom prst="rect">
            <a:avLst/>
          </a:prstGeom>
          <a:noFill/>
        </p:spPr>
        <p:txBody>
          <a:bodyPr wrap="square" rtlCol="0">
            <a:spAutoFit/>
          </a:bodyPr>
          <a:lstStyle/>
          <a:p>
            <a:pPr algn="ctr"/>
            <a:r>
              <a:rPr lang="en-US" dirty="0" smtClean="0"/>
              <a:t>Stabilizing</a:t>
            </a:r>
            <a:endParaRPr lang="en-US" dirty="0"/>
          </a:p>
        </p:txBody>
      </p:sp>
      <p:sp>
        <p:nvSpPr>
          <p:cNvPr id="14" name="TextBox 13"/>
          <p:cNvSpPr txBox="1"/>
          <p:nvPr/>
        </p:nvSpPr>
        <p:spPr>
          <a:xfrm>
            <a:off x="5257800" y="3565564"/>
            <a:ext cx="3248025" cy="369332"/>
          </a:xfrm>
          <a:prstGeom prst="rect">
            <a:avLst/>
          </a:prstGeom>
          <a:noFill/>
        </p:spPr>
        <p:txBody>
          <a:bodyPr wrap="square" rtlCol="0">
            <a:spAutoFit/>
          </a:bodyPr>
          <a:lstStyle/>
          <a:p>
            <a:pPr algn="ctr"/>
            <a:r>
              <a:rPr lang="en-US" dirty="0" smtClean="0"/>
              <a:t>Directional</a:t>
            </a:r>
            <a:endParaRPr lang="en-US" dirty="0"/>
          </a:p>
        </p:txBody>
      </p:sp>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4278" y="1219200"/>
            <a:ext cx="3600752"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0435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Sources of Variation</a:t>
            </a:r>
            <a:endParaRPr lang="en-US" dirty="0"/>
          </a:p>
        </p:txBody>
      </p:sp>
      <p:sp>
        <p:nvSpPr>
          <p:cNvPr id="2" name="Horizontal Scroll 1"/>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8" name="Picture 3" descr="C:\Users\Emily\AppData\Local\Microsoft\Windows\Temporary Internet Files\Content.IE5\LEBSNLYG\MC9004369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10749">
            <a:off x="7727313" y="5281421"/>
            <a:ext cx="1469266" cy="146926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Population Genetics</a:t>
            </a:r>
            <a:endParaRPr lang="en-US" sz="1600" i="1" dirty="0">
              <a:solidFill>
                <a:schemeClr val="accent3">
                  <a:lumMod val="50000"/>
                </a:schemeClr>
              </a:solidFill>
              <a:latin typeface="Bookman Old Style" pitchFamily="18"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191000"/>
            <a:ext cx="4114800" cy="1653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547" y="1137212"/>
            <a:ext cx="4572053" cy="221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5776" y="4066461"/>
            <a:ext cx="4174904" cy="1800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285" y="1388087"/>
            <a:ext cx="2003651" cy="198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3400" y="3352800"/>
            <a:ext cx="2166936" cy="369332"/>
          </a:xfrm>
          <a:prstGeom prst="rect">
            <a:avLst/>
          </a:prstGeom>
          <a:noFill/>
        </p:spPr>
        <p:txBody>
          <a:bodyPr wrap="square" rtlCol="0">
            <a:spAutoFit/>
          </a:bodyPr>
          <a:lstStyle/>
          <a:p>
            <a:pPr algn="ctr"/>
            <a:r>
              <a:rPr lang="en-US" dirty="0" smtClean="0"/>
              <a:t>Mutation</a:t>
            </a:r>
            <a:endParaRPr lang="en-US" dirty="0"/>
          </a:p>
        </p:txBody>
      </p:sp>
      <p:sp>
        <p:nvSpPr>
          <p:cNvPr id="17" name="TextBox 16"/>
          <p:cNvSpPr txBox="1"/>
          <p:nvPr/>
        </p:nvSpPr>
        <p:spPr>
          <a:xfrm>
            <a:off x="3766404" y="3371900"/>
            <a:ext cx="4539396" cy="369332"/>
          </a:xfrm>
          <a:prstGeom prst="rect">
            <a:avLst/>
          </a:prstGeom>
          <a:noFill/>
        </p:spPr>
        <p:txBody>
          <a:bodyPr wrap="square" rtlCol="0">
            <a:spAutoFit/>
          </a:bodyPr>
          <a:lstStyle/>
          <a:p>
            <a:pPr algn="ctr"/>
            <a:r>
              <a:rPr lang="en-US" dirty="0" smtClean="0"/>
              <a:t>Genetic Drift</a:t>
            </a:r>
            <a:endParaRPr lang="en-US" dirty="0"/>
          </a:p>
        </p:txBody>
      </p:sp>
      <p:sp>
        <p:nvSpPr>
          <p:cNvPr id="18" name="TextBox 17"/>
          <p:cNvSpPr txBox="1"/>
          <p:nvPr/>
        </p:nvSpPr>
        <p:spPr>
          <a:xfrm>
            <a:off x="347664" y="5844702"/>
            <a:ext cx="3581400" cy="369332"/>
          </a:xfrm>
          <a:prstGeom prst="rect">
            <a:avLst/>
          </a:prstGeom>
          <a:noFill/>
        </p:spPr>
        <p:txBody>
          <a:bodyPr wrap="square" rtlCol="0">
            <a:spAutoFit/>
          </a:bodyPr>
          <a:lstStyle/>
          <a:p>
            <a:pPr algn="ctr"/>
            <a:r>
              <a:rPr lang="en-US" dirty="0" smtClean="0"/>
              <a:t>Gene flow</a:t>
            </a:r>
            <a:endParaRPr lang="en-US" dirty="0"/>
          </a:p>
        </p:txBody>
      </p:sp>
      <p:sp>
        <p:nvSpPr>
          <p:cNvPr id="19" name="TextBox 18"/>
          <p:cNvSpPr txBox="1"/>
          <p:nvPr/>
        </p:nvSpPr>
        <p:spPr>
          <a:xfrm>
            <a:off x="4988724" y="5874540"/>
            <a:ext cx="3581400" cy="369332"/>
          </a:xfrm>
          <a:prstGeom prst="rect">
            <a:avLst/>
          </a:prstGeom>
          <a:noFill/>
        </p:spPr>
        <p:txBody>
          <a:bodyPr wrap="square" rtlCol="0">
            <a:spAutoFit/>
          </a:bodyPr>
          <a:lstStyle/>
          <a:p>
            <a:pPr algn="ctr"/>
            <a:r>
              <a:rPr lang="en-US" dirty="0" smtClean="0"/>
              <a:t>Natural Selection</a:t>
            </a:r>
            <a:endParaRPr lang="en-US" dirty="0"/>
          </a:p>
        </p:txBody>
      </p:sp>
      <p:sp>
        <p:nvSpPr>
          <p:cNvPr id="4" name="Rectangle 3"/>
          <p:cNvSpPr/>
          <p:nvPr/>
        </p:nvSpPr>
        <p:spPr>
          <a:xfrm>
            <a:off x="2237710" y="6400800"/>
            <a:ext cx="4532010" cy="369332"/>
          </a:xfrm>
          <a:prstGeom prst="rect">
            <a:avLst/>
          </a:prstGeom>
        </p:spPr>
        <p:txBody>
          <a:bodyPr wrap="none">
            <a:spAutoFit/>
          </a:bodyPr>
          <a:lstStyle/>
          <a:p>
            <a:r>
              <a:rPr lang="en-US" dirty="0">
                <a:hlinkClick r:id="rId8"/>
              </a:rPr>
              <a:t>http://</a:t>
            </a:r>
            <a:r>
              <a:rPr lang="en-US" dirty="0" smtClean="0">
                <a:hlinkClick r:id="rId8"/>
              </a:rPr>
              <a:t>biologyinmotion.com/evol/index.html</a:t>
            </a:r>
            <a:r>
              <a:rPr lang="en-US" dirty="0" smtClean="0"/>
              <a:t> </a:t>
            </a:r>
            <a:endParaRPr lang="en-US" dirty="0"/>
          </a:p>
        </p:txBody>
      </p:sp>
    </p:spTree>
    <p:extLst>
      <p:ext uri="{BB962C8B-B14F-4D97-AF65-F5344CB8AC3E}">
        <p14:creationId xmlns:p14="http://schemas.microsoft.com/office/powerpoint/2010/main" val="29515485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Hardy-Weinberg </a:t>
            </a:r>
            <a:r>
              <a:rPr lang="en-US" dirty="0" err="1" smtClean="0"/>
              <a:t>Equilirbium</a:t>
            </a:r>
            <a:endParaRPr lang="en-US" dirty="0"/>
          </a:p>
        </p:txBody>
      </p:sp>
      <p:sp>
        <p:nvSpPr>
          <p:cNvPr id="7" name="Content Placeholder 1"/>
          <p:cNvSpPr>
            <a:spLocks noGrp="1"/>
          </p:cNvSpPr>
          <p:nvPr>
            <p:ph sz="quarter" idx="1"/>
          </p:nvPr>
        </p:nvSpPr>
        <p:spPr>
          <a:xfrm>
            <a:off x="457200" y="1066800"/>
            <a:ext cx="8229600" cy="5410200"/>
          </a:xfrm>
        </p:spPr>
        <p:txBody>
          <a:bodyPr>
            <a:normAutofit/>
          </a:bodyPr>
          <a:lstStyle/>
          <a:p>
            <a:r>
              <a:rPr lang="en-US" dirty="0"/>
              <a:t>(</a:t>
            </a:r>
            <a:r>
              <a:rPr lang="en-US" i="1" dirty="0"/>
              <a:t>p</a:t>
            </a:r>
            <a:r>
              <a:rPr lang="en-US" baseline="30000" dirty="0"/>
              <a:t>2</a:t>
            </a:r>
            <a:r>
              <a:rPr lang="en-US" dirty="0"/>
              <a:t>) + (2</a:t>
            </a:r>
            <a:r>
              <a:rPr lang="en-US" i="1" dirty="0"/>
              <a:t>pq</a:t>
            </a:r>
            <a:r>
              <a:rPr lang="en-US" dirty="0"/>
              <a:t>) + (</a:t>
            </a:r>
            <a:r>
              <a:rPr lang="en-US" i="1" dirty="0"/>
              <a:t>q</a:t>
            </a:r>
            <a:r>
              <a:rPr lang="en-US" baseline="30000" dirty="0"/>
              <a:t>2</a:t>
            </a:r>
            <a:r>
              <a:rPr lang="en-US" dirty="0"/>
              <a:t>) = </a:t>
            </a:r>
            <a:r>
              <a:rPr lang="en-US" dirty="0" smtClean="0"/>
              <a:t>1</a:t>
            </a:r>
          </a:p>
          <a:p>
            <a:r>
              <a:rPr lang="en-US" dirty="0" smtClean="0"/>
              <a:t>Assumptions:</a:t>
            </a:r>
          </a:p>
          <a:p>
            <a:pPr lvl="1"/>
            <a:r>
              <a:rPr lang="en-US" dirty="0" smtClean="0"/>
              <a:t>large population</a:t>
            </a:r>
          </a:p>
          <a:p>
            <a:pPr lvl="1"/>
            <a:r>
              <a:rPr lang="en-US" dirty="0" smtClean="0"/>
              <a:t>random mating</a:t>
            </a:r>
          </a:p>
          <a:p>
            <a:pPr lvl="1"/>
            <a:r>
              <a:rPr lang="en-US" dirty="0" smtClean="0"/>
              <a:t>no mutation</a:t>
            </a:r>
          </a:p>
          <a:p>
            <a:pPr lvl="1"/>
            <a:r>
              <a:rPr lang="en-US" dirty="0" smtClean="0"/>
              <a:t>no migration</a:t>
            </a:r>
          </a:p>
          <a:p>
            <a:pPr lvl="1"/>
            <a:r>
              <a:rPr lang="en-US" dirty="0" smtClean="0"/>
              <a:t>no selection</a:t>
            </a:r>
          </a:p>
          <a:p>
            <a:pPr lvl="1"/>
            <a:r>
              <a:rPr lang="en-US" dirty="0" smtClean="0"/>
              <a:t>only 1 locus</a:t>
            </a:r>
          </a:p>
          <a:p>
            <a:endParaRPr lang="en-US" dirty="0" smtClean="0"/>
          </a:p>
        </p:txBody>
      </p:sp>
      <p:sp>
        <p:nvSpPr>
          <p:cNvPr id="2" name="Horizontal Scroll 1"/>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8" name="Picture 3" descr="C:\Users\Emily\AppData\Local\Microsoft\Windows\Temporary Internet Files\Content.IE5\LEBSNLYG\MC9004369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10749">
            <a:off x="7727313" y="5281421"/>
            <a:ext cx="1469266" cy="146926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Population Genetics</a:t>
            </a:r>
            <a:endParaRPr lang="en-US" sz="1600" i="1" dirty="0">
              <a:solidFill>
                <a:schemeClr val="accent3">
                  <a:lumMod val="50000"/>
                </a:schemeClr>
              </a:solidFill>
              <a:latin typeface="Bookman Old Style" pitchFamily="18" charset="0"/>
            </a:endParaRPr>
          </a:p>
        </p:txBody>
      </p:sp>
      <p:pic>
        <p:nvPicPr>
          <p:cNvPr id="4098" name="Picture 2" descr="http://upload.wikimedia.org/wikipedia/commons/thumb/b/b2/Hardy-Weinberg.svg/320px-Hardy-Weinberg.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034" y="2743200"/>
            <a:ext cx="4592807" cy="3688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6840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Phylogenetic Trees</a:t>
            </a:r>
            <a:endParaRPr lang="en-US" dirty="0"/>
          </a:p>
        </p:txBody>
      </p:sp>
      <p:sp>
        <p:nvSpPr>
          <p:cNvPr id="7" name="Content Placeholder 1"/>
          <p:cNvSpPr>
            <a:spLocks noGrp="1"/>
          </p:cNvSpPr>
          <p:nvPr>
            <p:ph sz="quarter" idx="1"/>
          </p:nvPr>
        </p:nvSpPr>
        <p:spPr>
          <a:xfrm>
            <a:off x="457200" y="1066800"/>
            <a:ext cx="8229600" cy="5410200"/>
          </a:xfrm>
        </p:spPr>
        <p:txBody>
          <a:bodyPr/>
          <a:lstStyle/>
          <a:p>
            <a:pPr>
              <a:buFont typeface="Arial" pitchFamily="34" charset="0"/>
              <a:buChar char="•"/>
            </a:pPr>
            <a:r>
              <a:rPr lang="en-US" dirty="0" smtClean="0"/>
              <a:t>Phylogeny &amp; phylogenetic trees</a:t>
            </a:r>
          </a:p>
          <a:p>
            <a:pPr>
              <a:buFont typeface="Arial" pitchFamily="34" charset="0"/>
              <a:buChar char="•"/>
            </a:pPr>
            <a:r>
              <a:rPr lang="en-US" dirty="0" smtClean="0"/>
              <a:t>Homology</a:t>
            </a:r>
          </a:p>
          <a:p>
            <a:pPr lvl="1">
              <a:buFont typeface="Arial" pitchFamily="34" charset="0"/>
              <a:buChar char="•"/>
            </a:pPr>
            <a:r>
              <a:rPr lang="en-US" dirty="0" err="1" smtClean="0"/>
              <a:t>Synapomorphy</a:t>
            </a:r>
            <a:r>
              <a:rPr lang="en-US" dirty="0" smtClean="0"/>
              <a:t> (ancestral trait)</a:t>
            </a:r>
          </a:p>
          <a:p>
            <a:pPr lvl="1">
              <a:buFont typeface="Arial" pitchFamily="34" charset="0"/>
              <a:buChar char="•"/>
            </a:pPr>
            <a:r>
              <a:rPr lang="en-US" dirty="0" err="1" smtClean="0"/>
              <a:t>Homoplasty</a:t>
            </a:r>
            <a:r>
              <a:rPr lang="en-US" dirty="0" smtClean="0"/>
              <a:t> (derived trait)</a:t>
            </a:r>
          </a:p>
          <a:p>
            <a:pPr lvl="1">
              <a:buFont typeface="Arial" pitchFamily="34" charset="0"/>
              <a:buChar char="•"/>
            </a:pPr>
            <a:r>
              <a:rPr lang="en-US" dirty="0" smtClean="0"/>
              <a:t>Convergent evolution</a:t>
            </a:r>
          </a:p>
          <a:p>
            <a:pPr>
              <a:buFont typeface="Arial" pitchFamily="34" charset="0"/>
              <a:buChar char="•"/>
            </a:pPr>
            <a:r>
              <a:rPr lang="en-US" dirty="0" smtClean="0"/>
              <a:t>Monophyletic group</a:t>
            </a:r>
          </a:p>
          <a:p>
            <a:pPr>
              <a:buFont typeface="Arial" pitchFamily="34" charset="0"/>
              <a:buChar char="•"/>
            </a:pPr>
            <a:r>
              <a:rPr lang="en-US" dirty="0" smtClean="0"/>
              <a:t>Parsimony</a:t>
            </a:r>
          </a:p>
          <a:p>
            <a:pPr>
              <a:buFont typeface="Arial" pitchFamily="34" charset="0"/>
              <a:buChar char="•"/>
            </a:pPr>
            <a:r>
              <a:rPr lang="en-US" dirty="0" smtClean="0"/>
              <a:t>Last Common Ancestor (LCA)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419" y="5562600"/>
            <a:ext cx="1455288" cy="1233052"/>
          </a:xfrm>
          <a:prstGeom prst="rect">
            <a:avLst/>
          </a:prstGeom>
        </p:spPr>
      </p:pic>
      <p:sp>
        <p:nvSpPr>
          <p:cNvPr id="9" name="Horizontal Scroll 8"/>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 name="TextBox 9"/>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Phylogenetic Trees</a:t>
            </a:r>
            <a:endParaRPr lang="en-US" sz="1600" i="1" dirty="0">
              <a:solidFill>
                <a:schemeClr val="accent3">
                  <a:lumMod val="50000"/>
                </a:schemeClr>
              </a:solidFill>
              <a:latin typeface="Bookman Old Style" pitchFamily="18" charset="0"/>
            </a:endParaRPr>
          </a:p>
        </p:txBody>
      </p:sp>
    </p:spTree>
    <p:extLst>
      <p:ext uri="{BB962C8B-B14F-4D97-AF65-F5344CB8AC3E}">
        <p14:creationId xmlns:p14="http://schemas.microsoft.com/office/powerpoint/2010/main" val="28061243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A Few Homologies</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908" y="4315260"/>
            <a:ext cx="5600421" cy="22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798" y="4315260"/>
            <a:ext cx="5744585" cy="1988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8667" y="1141615"/>
            <a:ext cx="4476058" cy="2668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131" y="1143000"/>
            <a:ext cx="5589142"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Horizontal Scroll 12"/>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TextBox 13"/>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Phylogenetic Trees</a:t>
            </a:r>
            <a:endParaRPr lang="en-US" sz="1600" i="1" dirty="0">
              <a:solidFill>
                <a:schemeClr val="accent3">
                  <a:lumMod val="50000"/>
                </a:schemeClr>
              </a:solidFill>
              <a:latin typeface="Bookman Old Style" pitchFamily="18" charset="0"/>
            </a:endParaRP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6419" y="5562600"/>
            <a:ext cx="1455288" cy="1233052"/>
          </a:xfrm>
          <a:prstGeom prst="rect">
            <a:avLst/>
          </a:prstGeom>
        </p:spPr>
      </p:pic>
    </p:spTree>
    <p:extLst>
      <p:ext uri="{BB962C8B-B14F-4D97-AF65-F5344CB8AC3E}">
        <p14:creationId xmlns:p14="http://schemas.microsoft.com/office/powerpoint/2010/main" val="121691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Universal Phylogenetic Tree</a:t>
            </a:r>
            <a:endParaRPr lang="en-US" dirty="0"/>
          </a:p>
        </p:txBody>
      </p:sp>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1" name="TextBox 10"/>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Phylogenetic Trees</a:t>
            </a:r>
            <a:endParaRPr lang="en-US" sz="1600" i="1" dirty="0">
              <a:solidFill>
                <a:schemeClr val="accent3">
                  <a:lumMod val="50000"/>
                </a:schemeClr>
              </a:solidFill>
              <a:latin typeface="Bookman Old Style" pitchFamily="18"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19200"/>
            <a:ext cx="7900118"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 15"/>
          <p:cNvGrpSpPr/>
          <p:nvPr/>
        </p:nvGrpSpPr>
        <p:grpSpPr>
          <a:xfrm>
            <a:off x="4097994" y="3810000"/>
            <a:ext cx="561418" cy="914400"/>
            <a:chOff x="4097994" y="3810000"/>
            <a:chExt cx="561418" cy="914400"/>
          </a:xfrm>
        </p:grpSpPr>
        <p:sp>
          <p:nvSpPr>
            <p:cNvPr id="13" name="Down Arrow 12"/>
            <p:cNvSpPr/>
            <p:nvPr/>
          </p:nvSpPr>
          <p:spPr>
            <a:xfrm flipV="1">
              <a:off x="4097994" y="3810000"/>
              <a:ext cx="561418" cy="72390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TextBox 13"/>
            <p:cNvSpPr txBox="1"/>
            <p:nvPr/>
          </p:nvSpPr>
          <p:spPr>
            <a:xfrm>
              <a:off x="4114800" y="3962400"/>
              <a:ext cx="461665" cy="762000"/>
            </a:xfrm>
            <a:prstGeom prst="rect">
              <a:avLst/>
            </a:prstGeom>
            <a:noFill/>
          </p:spPr>
          <p:txBody>
            <a:bodyPr vert="vert" wrap="square" rtlCol="0">
              <a:spAutoFit/>
            </a:bodyPr>
            <a:lstStyle/>
            <a:p>
              <a:r>
                <a:rPr lang="en-US" dirty="0" smtClean="0"/>
                <a:t>UCA</a:t>
              </a:r>
              <a:endParaRPr lang="en-US" dirty="0"/>
            </a:p>
          </p:txBody>
        </p:sp>
      </p:grpSp>
      <p:sp>
        <p:nvSpPr>
          <p:cNvPr id="15" name="Oval 14"/>
          <p:cNvSpPr/>
          <p:nvPr/>
        </p:nvSpPr>
        <p:spPr>
          <a:xfrm>
            <a:off x="2514600" y="1219200"/>
            <a:ext cx="1219200" cy="533400"/>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6419" y="5562600"/>
            <a:ext cx="1455288" cy="1233052"/>
          </a:xfrm>
          <a:prstGeom prst="rect">
            <a:avLst/>
          </a:prstGeom>
        </p:spPr>
      </p:pic>
      <p:sp>
        <p:nvSpPr>
          <p:cNvPr id="2" name="Rectangle 1"/>
          <p:cNvSpPr/>
          <p:nvPr/>
        </p:nvSpPr>
        <p:spPr>
          <a:xfrm>
            <a:off x="405016" y="6207820"/>
            <a:ext cx="3677738" cy="400110"/>
          </a:xfrm>
          <a:prstGeom prst="rect">
            <a:avLst/>
          </a:prstGeom>
        </p:spPr>
        <p:txBody>
          <a:bodyPr wrap="none">
            <a:spAutoFit/>
          </a:bodyPr>
          <a:lstStyle/>
          <a:p>
            <a:r>
              <a:rPr lang="en-US" sz="2000" b="1" dirty="0" err="1">
                <a:solidFill>
                  <a:srgbClr val="92D050"/>
                </a:solidFill>
              </a:rPr>
              <a:t>Eukaryoyta</a:t>
            </a:r>
            <a:r>
              <a:rPr lang="en-US" sz="2000" b="1" dirty="0">
                <a:solidFill>
                  <a:srgbClr val="92D050"/>
                </a:solidFill>
              </a:rPr>
              <a:t> </a:t>
            </a:r>
            <a:r>
              <a:rPr lang="en-US" sz="2000" b="1" dirty="0" smtClean="0">
                <a:solidFill>
                  <a:srgbClr val="92D050"/>
                </a:solidFill>
              </a:rPr>
              <a:t>→ </a:t>
            </a:r>
            <a:r>
              <a:rPr lang="en-US" sz="2000" b="1" dirty="0" err="1" smtClean="0">
                <a:solidFill>
                  <a:srgbClr val="92D050"/>
                </a:solidFill>
              </a:rPr>
              <a:t>Animalia</a:t>
            </a:r>
            <a:r>
              <a:rPr lang="en-US" sz="2000" b="1" dirty="0" smtClean="0">
                <a:solidFill>
                  <a:srgbClr val="92D050"/>
                </a:solidFill>
              </a:rPr>
              <a:t> → …</a:t>
            </a:r>
            <a:endParaRPr lang="en-US" sz="2000" b="1" dirty="0">
              <a:solidFill>
                <a:srgbClr val="92D050"/>
              </a:solidFill>
            </a:endParaRPr>
          </a:p>
        </p:txBody>
      </p:sp>
    </p:spTree>
    <p:extLst>
      <p:ext uri="{BB962C8B-B14F-4D97-AF65-F5344CB8AC3E}">
        <p14:creationId xmlns:p14="http://schemas.microsoft.com/office/powerpoint/2010/main" val="80822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Introductions!</a:t>
            </a:r>
            <a:endParaRPr lang="en-US" dirty="0"/>
          </a:p>
        </p:txBody>
      </p:sp>
      <p:sp>
        <p:nvSpPr>
          <p:cNvPr id="7" name="Content Placeholder 1"/>
          <p:cNvSpPr>
            <a:spLocks noGrp="1"/>
          </p:cNvSpPr>
          <p:nvPr>
            <p:ph sz="quarter" idx="1"/>
          </p:nvPr>
        </p:nvSpPr>
        <p:spPr>
          <a:xfrm>
            <a:off x="457200" y="1066800"/>
            <a:ext cx="8229600" cy="5410200"/>
          </a:xfrm>
        </p:spPr>
        <p:txBody>
          <a:bodyPr>
            <a:normAutofit/>
          </a:bodyPr>
          <a:lstStyle/>
          <a:p>
            <a:pPr>
              <a:buFont typeface="Arial" pitchFamily="34" charset="0"/>
              <a:buChar char="•"/>
            </a:pPr>
            <a:r>
              <a:rPr lang="en-US" sz="2800" dirty="0" smtClean="0"/>
              <a:t>For some crazy reason, you picked this class instead of…</a:t>
            </a:r>
          </a:p>
          <a:p>
            <a:pPr lvl="1">
              <a:buFont typeface="Arial" pitchFamily="34" charset="0"/>
              <a:buChar char="•"/>
            </a:pPr>
            <a:r>
              <a:rPr lang="en-US" sz="2400" dirty="0" err="1" smtClean="0"/>
              <a:t>Locksport</a:t>
            </a:r>
            <a:endParaRPr lang="en-US" sz="2400" dirty="0" smtClean="0"/>
          </a:p>
          <a:p>
            <a:pPr lvl="1">
              <a:buFont typeface="Arial" pitchFamily="34" charset="0"/>
              <a:buChar char="•"/>
            </a:pPr>
            <a:r>
              <a:rPr lang="en-US" sz="2400" dirty="0" smtClean="0"/>
              <a:t>Humans vs. Zombies</a:t>
            </a:r>
          </a:p>
          <a:p>
            <a:pPr lvl="1">
              <a:buFont typeface="Arial" pitchFamily="34" charset="0"/>
              <a:buChar char="•"/>
            </a:pPr>
            <a:r>
              <a:rPr lang="en-US" sz="2400" dirty="0" smtClean="0"/>
              <a:t>How to be a Ninja</a:t>
            </a:r>
          </a:p>
          <a:p>
            <a:pPr lvl="1">
              <a:buFont typeface="Arial" pitchFamily="34" charset="0"/>
              <a:buChar char="•"/>
            </a:pPr>
            <a:endParaRPr lang="en-US" sz="2400" dirty="0"/>
          </a:p>
          <a:p>
            <a:pPr lvl="1">
              <a:buFont typeface="Arial" pitchFamily="34" charset="0"/>
              <a:buChar char="•"/>
            </a:pPr>
            <a:endParaRPr lang="en-US" sz="2400" dirty="0" smtClean="0"/>
          </a:p>
          <a:p>
            <a:pPr marL="0" indent="0" algn="ctr">
              <a:buNone/>
            </a:pPr>
            <a:r>
              <a:rPr lang="en-US" sz="4000" b="1" cap="small" dirty="0" smtClean="0">
                <a:solidFill>
                  <a:schemeClr val="accent3">
                    <a:lumMod val="50000"/>
                  </a:schemeClr>
                </a:solidFill>
              </a:rPr>
              <a:t>Welcome, Bio Nerds!</a:t>
            </a:r>
            <a:endParaRPr lang="en-US" sz="4000" b="1" cap="small" dirty="0">
              <a:solidFill>
                <a:schemeClr val="accent3">
                  <a:lumMod val="50000"/>
                </a:schemeClr>
              </a:solidFill>
            </a:endParaRPr>
          </a:p>
          <a:p>
            <a:pPr lvl="1">
              <a:buFont typeface="Arial" pitchFamily="34" charset="0"/>
              <a:buChar char="•"/>
            </a:pPr>
            <a:endParaRPr lang="en-US" sz="2400" dirty="0"/>
          </a:p>
        </p:txBody>
      </p:sp>
    </p:spTree>
    <p:extLst>
      <p:ext uri="{BB962C8B-B14F-4D97-AF65-F5344CB8AC3E}">
        <p14:creationId xmlns:p14="http://schemas.microsoft.com/office/powerpoint/2010/main" val="48685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Major Extinctions</a:t>
            </a:r>
            <a:endParaRPr lang="en-US" dirty="0"/>
          </a:p>
        </p:txBody>
      </p:sp>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1" name="TextBox 10"/>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Phylogenetic Trees</a:t>
            </a:r>
            <a:endParaRPr lang="en-US" sz="1600" i="1" dirty="0">
              <a:solidFill>
                <a:schemeClr val="accent3">
                  <a:lumMod val="50000"/>
                </a:schemeClr>
              </a:solidFill>
              <a:latin typeface="Bookman Old Style"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419" y="5562600"/>
            <a:ext cx="1455288" cy="1233052"/>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599" y="1143000"/>
            <a:ext cx="6096001" cy="5358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96909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Diagram 28"/>
          <p:cNvGraphicFramePr/>
          <p:nvPr>
            <p:extLst>
              <p:ext uri="{D42A27DB-BD31-4B8C-83A1-F6EECF244321}">
                <p14:modId xmlns:p14="http://schemas.microsoft.com/office/powerpoint/2010/main" val="3563274468"/>
              </p:ext>
            </p:extLst>
          </p:nvPr>
        </p:nvGraphicFramePr>
        <p:xfrm>
          <a:off x="152400" y="3098800"/>
          <a:ext cx="85344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2"/>
          <p:cNvSpPr>
            <a:spLocks noGrp="1"/>
          </p:cNvSpPr>
          <p:nvPr>
            <p:ph type="title"/>
          </p:nvPr>
        </p:nvSpPr>
        <p:spPr>
          <a:xfrm>
            <a:off x="457200" y="274638"/>
            <a:ext cx="8229600" cy="715962"/>
          </a:xfrm>
        </p:spPr>
        <p:txBody>
          <a:bodyPr>
            <a:normAutofit/>
          </a:bodyPr>
          <a:lstStyle/>
          <a:p>
            <a:r>
              <a:rPr lang="en-US" dirty="0" smtClean="0"/>
              <a:t>Timeline of Life</a:t>
            </a:r>
            <a:endParaRPr lang="en-US" dirty="0"/>
          </a:p>
        </p:txBody>
      </p:sp>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1" name="TextBox 10"/>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Phylogenetic Trees</a:t>
            </a:r>
            <a:endParaRPr lang="en-US" sz="1600" i="1" dirty="0">
              <a:solidFill>
                <a:schemeClr val="accent3">
                  <a:lumMod val="50000"/>
                </a:schemeClr>
              </a:solidFill>
              <a:latin typeface="Bookman Old Style" pitchFamily="18" charset="0"/>
            </a:endParaRP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6419" y="5562600"/>
            <a:ext cx="1455288" cy="1233052"/>
          </a:xfrm>
          <a:prstGeom prst="rect">
            <a:avLst/>
          </a:prstGeom>
        </p:spPr>
      </p:pic>
      <p:graphicFrame>
        <p:nvGraphicFramePr>
          <p:cNvPr id="2" name="Diagram 1"/>
          <p:cNvGraphicFramePr/>
          <p:nvPr>
            <p:extLst>
              <p:ext uri="{D42A27DB-BD31-4B8C-83A1-F6EECF244321}">
                <p14:modId xmlns:p14="http://schemas.microsoft.com/office/powerpoint/2010/main" val="3239521383"/>
              </p:ext>
            </p:extLst>
          </p:nvPr>
        </p:nvGraphicFramePr>
        <p:xfrm>
          <a:off x="228600" y="355600"/>
          <a:ext cx="8534400" cy="4064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2" name="Rectangle 11"/>
          <p:cNvSpPr/>
          <p:nvPr/>
        </p:nvSpPr>
        <p:spPr>
          <a:xfrm>
            <a:off x="-2971800" y="1447800"/>
            <a:ext cx="1676400" cy="16256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Rectangle 12"/>
          <p:cNvSpPr/>
          <p:nvPr/>
        </p:nvSpPr>
        <p:spPr>
          <a:xfrm>
            <a:off x="-152400" y="457200"/>
            <a:ext cx="1676400" cy="162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en-US" sz="2000" kern="1200" dirty="0" smtClean="0"/>
              <a:t>4000mya life</a:t>
            </a:r>
            <a:endParaRPr lang="en-US" sz="2000" kern="1200" dirty="0"/>
          </a:p>
        </p:txBody>
      </p:sp>
      <p:grpSp>
        <p:nvGrpSpPr>
          <p:cNvPr id="14" name="Group 13"/>
          <p:cNvGrpSpPr/>
          <p:nvPr/>
        </p:nvGrpSpPr>
        <p:grpSpPr>
          <a:xfrm>
            <a:off x="685799" y="2844800"/>
            <a:ext cx="2209801" cy="1143000"/>
            <a:chOff x="1030442" y="2438399"/>
            <a:chExt cx="1088039" cy="1625600"/>
          </a:xfrm>
        </p:grpSpPr>
        <p:sp>
          <p:nvSpPr>
            <p:cNvPr id="15" name="Rectangle 14"/>
            <p:cNvSpPr/>
            <p:nvPr/>
          </p:nvSpPr>
          <p:spPr>
            <a:xfrm>
              <a:off x="1142998" y="2438399"/>
              <a:ext cx="975483" cy="16256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Rectangle 15"/>
            <p:cNvSpPr/>
            <p:nvPr/>
          </p:nvSpPr>
          <p:spPr>
            <a:xfrm>
              <a:off x="1030442" y="2438399"/>
              <a:ext cx="975483" cy="162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en-US" sz="2000" kern="1200" dirty="0" smtClean="0"/>
                <a:t>3900mya prokaryotes</a:t>
              </a:r>
              <a:endParaRPr lang="en-US" sz="2000" kern="1200" dirty="0"/>
            </a:p>
          </p:txBody>
        </p:sp>
      </p:grpSp>
      <p:grpSp>
        <p:nvGrpSpPr>
          <p:cNvPr id="17" name="Group 16"/>
          <p:cNvGrpSpPr/>
          <p:nvPr/>
        </p:nvGrpSpPr>
        <p:grpSpPr>
          <a:xfrm>
            <a:off x="1828800" y="417484"/>
            <a:ext cx="2057402" cy="1625600"/>
            <a:chOff x="2073561" y="0"/>
            <a:chExt cx="1188314" cy="1625600"/>
          </a:xfrm>
        </p:grpSpPr>
        <p:sp>
          <p:nvSpPr>
            <p:cNvPr id="18" name="Rectangle 17"/>
            <p:cNvSpPr/>
            <p:nvPr/>
          </p:nvSpPr>
          <p:spPr>
            <a:xfrm>
              <a:off x="2209869" y="0"/>
              <a:ext cx="1052006" cy="16256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9" name="Rectangle 18"/>
            <p:cNvSpPr/>
            <p:nvPr/>
          </p:nvSpPr>
          <p:spPr>
            <a:xfrm>
              <a:off x="2073561" y="0"/>
              <a:ext cx="1052006" cy="162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en-US" sz="2000" kern="1200" dirty="0" smtClean="0"/>
                <a:t>
2500mya oxygen</a:t>
              </a:r>
              <a:endParaRPr lang="en-US" sz="2000" kern="1200" dirty="0"/>
            </a:p>
          </p:txBody>
        </p:sp>
      </p:grpSp>
      <p:grpSp>
        <p:nvGrpSpPr>
          <p:cNvPr id="20" name="Group 19"/>
          <p:cNvGrpSpPr/>
          <p:nvPr/>
        </p:nvGrpSpPr>
        <p:grpSpPr>
          <a:xfrm>
            <a:off x="2819400" y="2438400"/>
            <a:ext cx="2202408" cy="1625600"/>
            <a:chOff x="3094416" y="2438399"/>
            <a:chExt cx="1272066" cy="1625600"/>
          </a:xfrm>
        </p:grpSpPr>
        <p:sp>
          <p:nvSpPr>
            <p:cNvPr id="21" name="Rectangle 20"/>
            <p:cNvSpPr/>
            <p:nvPr/>
          </p:nvSpPr>
          <p:spPr>
            <a:xfrm>
              <a:off x="3314476" y="2438399"/>
              <a:ext cx="1052006" cy="16256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Rectangle 21"/>
            <p:cNvSpPr/>
            <p:nvPr/>
          </p:nvSpPr>
          <p:spPr>
            <a:xfrm>
              <a:off x="3094416" y="2438399"/>
              <a:ext cx="1052006" cy="162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en-US" sz="2000" kern="1200" dirty="0" smtClean="0"/>
                <a:t>
2100mya eukaryotes</a:t>
              </a:r>
              <a:endParaRPr lang="en-US" sz="2000" kern="1200" dirty="0"/>
            </a:p>
          </p:txBody>
        </p:sp>
      </p:grpSp>
      <p:grpSp>
        <p:nvGrpSpPr>
          <p:cNvPr id="23" name="Group 22"/>
          <p:cNvGrpSpPr/>
          <p:nvPr/>
        </p:nvGrpSpPr>
        <p:grpSpPr>
          <a:xfrm>
            <a:off x="3733799" y="482600"/>
            <a:ext cx="2455934" cy="1625600"/>
            <a:chOff x="4253821" y="0"/>
            <a:chExt cx="1217268" cy="1625600"/>
          </a:xfrm>
        </p:grpSpPr>
        <p:sp>
          <p:nvSpPr>
            <p:cNvPr id="24" name="Rectangle 23"/>
            <p:cNvSpPr/>
            <p:nvPr/>
          </p:nvSpPr>
          <p:spPr>
            <a:xfrm>
              <a:off x="4419083" y="0"/>
              <a:ext cx="1052006" cy="16256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Rectangle 24"/>
            <p:cNvSpPr/>
            <p:nvPr/>
          </p:nvSpPr>
          <p:spPr>
            <a:xfrm>
              <a:off x="4253821" y="0"/>
              <a:ext cx="1052006" cy="162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en-US" sz="2000" kern="1200" dirty="0" smtClean="0"/>
                <a:t>
1200mya sexual reproduction</a:t>
              </a:r>
              <a:endParaRPr lang="en-US" sz="2000" kern="1200" dirty="0"/>
            </a:p>
          </p:txBody>
        </p:sp>
      </p:grpSp>
      <p:grpSp>
        <p:nvGrpSpPr>
          <p:cNvPr id="26" name="Group 25"/>
          <p:cNvGrpSpPr/>
          <p:nvPr/>
        </p:nvGrpSpPr>
        <p:grpSpPr>
          <a:xfrm>
            <a:off x="4648200" y="2463800"/>
            <a:ext cx="2659594" cy="1625600"/>
            <a:chOff x="5158173" y="2438399"/>
            <a:chExt cx="1417523" cy="1625600"/>
          </a:xfrm>
        </p:grpSpPr>
        <p:sp>
          <p:nvSpPr>
            <p:cNvPr id="27" name="Rectangle 26"/>
            <p:cNvSpPr/>
            <p:nvPr/>
          </p:nvSpPr>
          <p:spPr>
            <a:xfrm>
              <a:off x="5523690" y="2438399"/>
              <a:ext cx="1052006" cy="16256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8" name="Rectangle 27"/>
            <p:cNvSpPr/>
            <p:nvPr/>
          </p:nvSpPr>
          <p:spPr>
            <a:xfrm>
              <a:off x="5158173" y="2438399"/>
              <a:ext cx="1052006" cy="162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en-US" sz="2000" kern="1200" dirty="0" smtClean="0"/>
                <a:t>
900mya </a:t>
              </a:r>
              <a:r>
                <a:rPr lang="en-US" sz="2000" dirty="0" err="1" smtClean="0"/>
                <a:t>Metazoa</a:t>
              </a:r>
              <a:r>
                <a:rPr lang="en-US" sz="2000" kern="1200" dirty="0" smtClean="0"/>
                <a:t> LCA</a:t>
              </a:r>
              <a:endParaRPr lang="en-US" sz="2000" kern="1200" dirty="0"/>
            </a:p>
          </p:txBody>
        </p:sp>
      </p:grpSp>
      <p:grpSp>
        <p:nvGrpSpPr>
          <p:cNvPr id="30" name="Group 29"/>
          <p:cNvGrpSpPr/>
          <p:nvPr/>
        </p:nvGrpSpPr>
        <p:grpSpPr>
          <a:xfrm>
            <a:off x="5715000" y="381000"/>
            <a:ext cx="2394449" cy="1625600"/>
            <a:chOff x="6693879" y="0"/>
            <a:chExt cx="692156" cy="1625600"/>
          </a:xfrm>
        </p:grpSpPr>
        <p:sp>
          <p:nvSpPr>
            <p:cNvPr id="31" name="Rectangle 30"/>
            <p:cNvSpPr/>
            <p:nvPr/>
          </p:nvSpPr>
          <p:spPr>
            <a:xfrm>
              <a:off x="6922564" y="0"/>
              <a:ext cx="463471" cy="16256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Rectangle 31"/>
            <p:cNvSpPr/>
            <p:nvPr/>
          </p:nvSpPr>
          <p:spPr>
            <a:xfrm>
              <a:off x="6693879" y="0"/>
              <a:ext cx="463471" cy="162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en-US" sz="2000" kern="1200" dirty="0" smtClean="0"/>
                <a:t>
600mya </a:t>
              </a:r>
              <a:r>
                <a:rPr lang="en-US" sz="2000" kern="1200" dirty="0" err="1" smtClean="0"/>
                <a:t>Metazoa</a:t>
              </a:r>
              <a:endParaRPr lang="en-US" sz="2000" kern="1200" dirty="0"/>
            </a:p>
          </p:txBody>
        </p:sp>
      </p:grpSp>
      <p:sp>
        <p:nvSpPr>
          <p:cNvPr id="33" name="Rectangle 32"/>
          <p:cNvSpPr/>
          <p:nvPr/>
        </p:nvSpPr>
        <p:spPr>
          <a:xfrm>
            <a:off x="6524688" y="2057400"/>
            <a:ext cx="1676400" cy="162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142240" rIns="142240" bIns="142240" numCol="1" spcCol="1270" anchor="b" anchorCtr="0">
            <a:noAutofit/>
          </a:bodyPr>
          <a:lstStyle/>
          <a:p>
            <a:pPr algn="ctr" defTabSz="889000">
              <a:lnSpc>
                <a:spcPct val="90000"/>
              </a:lnSpc>
              <a:spcBef>
                <a:spcPct val="0"/>
              </a:spcBef>
              <a:spcAft>
                <a:spcPct val="35000"/>
              </a:spcAft>
            </a:pPr>
            <a:r>
              <a:rPr lang="en-US" sz="2000" dirty="0">
                <a:solidFill>
                  <a:schemeClr val="tx1"/>
                </a:solidFill>
              </a:rPr>
              <a:t>580mya </a:t>
            </a:r>
            <a:r>
              <a:rPr lang="en-US" sz="2000" dirty="0" smtClean="0">
                <a:solidFill>
                  <a:schemeClr val="tx1"/>
                </a:solidFill>
              </a:rPr>
              <a:t>locomotion</a:t>
            </a:r>
            <a:endParaRPr lang="en-US" sz="2000" dirty="0">
              <a:solidFill>
                <a:schemeClr val="tx1"/>
              </a:solidFill>
            </a:endParaRPr>
          </a:p>
        </p:txBody>
      </p:sp>
      <p:sp>
        <p:nvSpPr>
          <p:cNvPr id="34" name="Rectangle 33"/>
          <p:cNvSpPr/>
          <p:nvPr/>
        </p:nvSpPr>
        <p:spPr>
          <a:xfrm>
            <a:off x="-76200" y="3149138"/>
            <a:ext cx="1752600" cy="162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142240" rIns="142240" bIns="142240" numCol="1" spcCol="1270" anchor="b" anchorCtr="0">
            <a:noAutofit/>
          </a:bodyPr>
          <a:lstStyle/>
          <a:p>
            <a:pPr lvl="0" algn="ctr"/>
            <a:r>
              <a:rPr lang="en-US" sz="2000" dirty="0">
                <a:solidFill>
                  <a:schemeClr val="tx1"/>
                </a:solidFill>
              </a:rPr>
              <a:t>550mya brains (flatworms)</a:t>
            </a:r>
          </a:p>
        </p:txBody>
      </p:sp>
      <p:sp>
        <p:nvSpPr>
          <p:cNvPr id="35" name="Rectangle 34"/>
          <p:cNvSpPr/>
          <p:nvPr/>
        </p:nvSpPr>
        <p:spPr>
          <a:xfrm>
            <a:off x="762000" y="4699000"/>
            <a:ext cx="1676400" cy="162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142240" rIns="142240" bIns="142240" numCol="1" spcCol="1270" anchor="b" anchorCtr="0">
            <a:noAutofit/>
          </a:bodyPr>
          <a:lstStyle/>
          <a:p>
            <a:pPr algn="ctr" defTabSz="889000">
              <a:lnSpc>
                <a:spcPct val="90000"/>
              </a:lnSpc>
              <a:spcBef>
                <a:spcPct val="0"/>
              </a:spcBef>
              <a:spcAft>
                <a:spcPct val="35000"/>
              </a:spcAft>
            </a:pPr>
            <a:r>
              <a:rPr lang="en-US" sz="2000" dirty="0">
                <a:solidFill>
                  <a:schemeClr val="tx1"/>
                </a:solidFill>
              </a:rPr>
              <a:t>505mya </a:t>
            </a:r>
            <a:r>
              <a:rPr lang="en-US" sz="2000" dirty="0" smtClean="0">
                <a:solidFill>
                  <a:schemeClr val="tx1"/>
                </a:solidFill>
              </a:rPr>
              <a:t>vertebrates</a:t>
            </a:r>
            <a:endParaRPr lang="en-US" sz="2000" dirty="0">
              <a:solidFill>
                <a:schemeClr val="tx1"/>
              </a:solidFill>
            </a:endParaRPr>
          </a:p>
        </p:txBody>
      </p:sp>
      <p:sp>
        <p:nvSpPr>
          <p:cNvPr id="36" name="Rectangle 35"/>
          <p:cNvSpPr/>
          <p:nvPr/>
        </p:nvSpPr>
        <p:spPr>
          <a:xfrm>
            <a:off x="2743200" y="4699000"/>
            <a:ext cx="1676400" cy="162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142240" rIns="142240" bIns="142240" numCol="1" spcCol="1270" anchor="b" anchorCtr="0">
            <a:noAutofit/>
          </a:bodyPr>
          <a:lstStyle/>
          <a:p>
            <a:pPr algn="ctr" defTabSz="889000">
              <a:lnSpc>
                <a:spcPct val="90000"/>
              </a:lnSpc>
              <a:spcBef>
                <a:spcPct val="0"/>
              </a:spcBef>
              <a:spcAft>
                <a:spcPct val="35000"/>
              </a:spcAft>
            </a:pPr>
            <a:r>
              <a:rPr lang="en-US" sz="2000" dirty="0">
                <a:solidFill>
                  <a:schemeClr val="tx1"/>
                </a:solidFill>
              </a:rPr>
              <a:t>220mya </a:t>
            </a:r>
            <a:r>
              <a:rPr lang="en-US" sz="2000" dirty="0" smtClean="0">
                <a:solidFill>
                  <a:schemeClr val="tx1"/>
                </a:solidFill>
              </a:rPr>
              <a:t>Mammalia</a:t>
            </a:r>
            <a:endParaRPr lang="en-US" sz="2000" dirty="0">
              <a:solidFill>
                <a:schemeClr val="tx1"/>
              </a:solidFill>
            </a:endParaRPr>
          </a:p>
        </p:txBody>
      </p:sp>
      <p:sp>
        <p:nvSpPr>
          <p:cNvPr id="37" name="Rectangle 36"/>
          <p:cNvSpPr/>
          <p:nvPr/>
        </p:nvSpPr>
        <p:spPr>
          <a:xfrm>
            <a:off x="1828800" y="3200400"/>
            <a:ext cx="1676400" cy="162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142240" rIns="142240" bIns="142240" numCol="1" spcCol="1270" anchor="b" anchorCtr="0">
            <a:noAutofit/>
          </a:bodyPr>
          <a:lstStyle/>
          <a:p>
            <a:pPr lvl="0" algn="ctr"/>
            <a:r>
              <a:rPr lang="en-US" sz="2000" dirty="0">
                <a:solidFill>
                  <a:schemeClr val="tx1"/>
                </a:solidFill>
              </a:rPr>
              <a:t>390mya terrestrial animals</a:t>
            </a:r>
          </a:p>
        </p:txBody>
      </p:sp>
      <p:sp>
        <p:nvSpPr>
          <p:cNvPr id="38" name="Rectangle 37"/>
          <p:cNvSpPr/>
          <p:nvPr/>
        </p:nvSpPr>
        <p:spPr>
          <a:xfrm>
            <a:off x="4572000" y="5029200"/>
            <a:ext cx="1676400" cy="162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142240" rIns="142240" bIns="142240" numCol="1" spcCol="1270" anchor="b" anchorCtr="0">
            <a:noAutofit/>
          </a:bodyPr>
          <a:lstStyle/>
          <a:p>
            <a:pPr lvl="0" algn="ctr"/>
            <a:r>
              <a:rPr lang="en-US" sz="2000" dirty="0">
                <a:solidFill>
                  <a:schemeClr val="tx1"/>
                </a:solidFill>
              </a:rPr>
              <a:t>20mya </a:t>
            </a:r>
            <a:r>
              <a:rPr lang="en-US" sz="2000" dirty="0" smtClean="0">
                <a:solidFill>
                  <a:schemeClr val="tx1"/>
                </a:solidFill>
              </a:rPr>
              <a:t>hominids (great apes)</a:t>
            </a:r>
            <a:endParaRPr lang="en-US" sz="2000" dirty="0">
              <a:solidFill>
                <a:schemeClr val="tx1"/>
              </a:solidFill>
            </a:endParaRPr>
          </a:p>
        </p:txBody>
      </p:sp>
      <p:sp>
        <p:nvSpPr>
          <p:cNvPr id="39" name="Rectangle 38"/>
          <p:cNvSpPr/>
          <p:nvPr/>
        </p:nvSpPr>
        <p:spPr>
          <a:xfrm>
            <a:off x="6400800" y="5003800"/>
            <a:ext cx="1676400" cy="162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142240" rIns="142240" bIns="142240" numCol="1" spcCol="1270" anchor="b" anchorCtr="0">
            <a:noAutofit/>
          </a:bodyPr>
          <a:lstStyle/>
          <a:p>
            <a:pPr lvl="0" algn="ctr"/>
            <a:r>
              <a:rPr lang="en-US" sz="2000" dirty="0">
                <a:solidFill>
                  <a:schemeClr val="tx1"/>
                </a:solidFill>
              </a:rPr>
              <a:t>2.3mya Homo sapiens</a:t>
            </a:r>
          </a:p>
        </p:txBody>
      </p:sp>
      <p:sp>
        <p:nvSpPr>
          <p:cNvPr id="40" name="Rectangle 39"/>
          <p:cNvSpPr/>
          <p:nvPr/>
        </p:nvSpPr>
        <p:spPr>
          <a:xfrm>
            <a:off x="3657600" y="3124200"/>
            <a:ext cx="1676400" cy="162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142240" rIns="142240" bIns="142240" numCol="1" spcCol="1270" anchor="b" anchorCtr="0">
            <a:noAutofit/>
          </a:bodyPr>
          <a:lstStyle/>
          <a:p>
            <a:pPr lvl="0" algn="ctr"/>
            <a:r>
              <a:rPr lang="en-US" sz="2000" dirty="0">
                <a:solidFill>
                  <a:schemeClr val="tx1"/>
                </a:solidFill>
              </a:rPr>
              <a:t>65mya primates</a:t>
            </a:r>
          </a:p>
        </p:txBody>
      </p:sp>
      <p:sp>
        <p:nvSpPr>
          <p:cNvPr id="41" name="Rectangle 40"/>
          <p:cNvSpPr/>
          <p:nvPr/>
        </p:nvSpPr>
        <p:spPr>
          <a:xfrm>
            <a:off x="5486400" y="3124200"/>
            <a:ext cx="1676400" cy="162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142240" rIns="142240" bIns="142240" numCol="1" spcCol="1270" anchor="b" anchorCtr="0">
            <a:noAutofit/>
          </a:bodyPr>
          <a:lstStyle/>
          <a:p>
            <a:pPr lvl="0" algn="ctr"/>
            <a:r>
              <a:rPr lang="en-US" sz="2000" dirty="0">
                <a:solidFill>
                  <a:schemeClr val="tx1"/>
                </a:solidFill>
              </a:rPr>
              <a:t>6mya Homo genus</a:t>
            </a:r>
          </a:p>
        </p:txBody>
      </p:sp>
    </p:spTree>
    <p:extLst>
      <p:ext uri="{BB962C8B-B14F-4D97-AF65-F5344CB8AC3E}">
        <p14:creationId xmlns:p14="http://schemas.microsoft.com/office/powerpoint/2010/main" val="33831007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err="1" smtClean="0"/>
              <a:t>Metazoa</a:t>
            </a:r>
            <a:r>
              <a:rPr lang="en-US" dirty="0" smtClean="0"/>
              <a:t> (Animals)</a:t>
            </a:r>
            <a:endParaRPr lang="en-US" dirty="0"/>
          </a:p>
        </p:txBody>
      </p:sp>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1" name="TextBox 10"/>
          <p:cNvSpPr txBox="1"/>
          <p:nvPr/>
        </p:nvSpPr>
        <p:spPr>
          <a:xfrm>
            <a:off x="6705600" y="228600"/>
            <a:ext cx="2209800" cy="338554"/>
          </a:xfrm>
          <a:prstGeom prst="rect">
            <a:avLst/>
          </a:prstGeom>
          <a:noFill/>
        </p:spPr>
        <p:txBody>
          <a:bodyPr wrap="square" rtlCol="0">
            <a:spAutoFit/>
          </a:bodyPr>
          <a:lstStyle/>
          <a:p>
            <a:pPr algn="ctr"/>
            <a:r>
              <a:rPr lang="en-US" sz="1600" i="1" dirty="0" err="1" smtClean="0">
                <a:solidFill>
                  <a:schemeClr val="accent3">
                    <a:lumMod val="50000"/>
                  </a:schemeClr>
                </a:solidFill>
                <a:latin typeface="Bookman Old Style" pitchFamily="18" charset="0"/>
              </a:rPr>
              <a:t>Metazoa</a:t>
            </a:r>
            <a:r>
              <a:rPr lang="en-US" sz="1600" i="1" dirty="0" smtClean="0">
                <a:solidFill>
                  <a:schemeClr val="accent3">
                    <a:lumMod val="50000"/>
                  </a:schemeClr>
                </a:solidFill>
                <a:latin typeface="Bookman Old Style" pitchFamily="18" charset="0"/>
              </a:rPr>
              <a:t> &amp; </a:t>
            </a:r>
            <a:r>
              <a:rPr lang="en-US" sz="1600" i="1" dirty="0" err="1" smtClean="0">
                <a:solidFill>
                  <a:schemeClr val="accent3">
                    <a:lumMod val="50000"/>
                  </a:schemeClr>
                </a:solidFill>
                <a:latin typeface="Bookman Old Style" pitchFamily="18" charset="0"/>
              </a:rPr>
              <a:t>Chordata</a:t>
            </a:r>
            <a:endParaRPr lang="en-US" sz="1600" i="1" dirty="0">
              <a:solidFill>
                <a:schemeClr val="accent3">
                  <a:lumMod val="50000"/>
                </a:schemeClr>
              </a:solidFill>
              <a:latin typeface="Bookman Old Style" pitchFamily="18" charset="0"/>
            </a:endParaRPr>
          </a:p>
        </p:txBody>
      </p:sp>
      <p:pic>
        <p:nvPicPr>
          <p:cNvPr id="7" name="graphics1"/>
          <p:cNvPicPr/>
          <p:nvPr/>
        </p:nvPicPr>
        <p:blipFill>
          <a:blip r:embed="rId3">
            <a:lum/>
            <a:alphaModFix/>
          </a:blip>
          <a:srcRect/>
          <a:stretch>
            <a:fillRect/>
          </a:stretch>
        </p:blipFill>
        <p:spPr>
          <a:xfrm>
            <a:off x="152400" y="941733"/>
            <a:ext cx="8534400" cy="546614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6419" y="5562600"/>
            <a:ext cx="1455288" cy="1233052"/>
          </a:xfrm>
          <a:prstGeom prst="rect">
            <a:avLst/>
          </a:prstGeom>
        </p:spPr>
      </p:pic>
      <p:sp>
        <p:nvSpPr>
          <p:cNvPr id="8" name="Rectangle 7"/>
          <p:cNvSpPr/>
          <p:nvPr/>
        </p:nvSpPr>
        <p:spPr>
          <a:xfrm>
            <a:off x="167640" y="6395542"/>
            <a:ext cx="6604950" cy="400110"/>
          </a:xfrm>
          <a:prstGeom prst="rect">
            <a:avLst/>
          </a:prstGeom>
        </p:spPr>
        <p:txBody>
          <a:bodyPr wrap="none">
            <a:spAutoFit/>
          </a:bodyPr>
          <a:lstStyle/>
          <a:p>
            <a:r>
              <a:rPr lang="en-US" sz="2000" dirty="0" err="1">
                <a:solidFill>
                  <a:srgbClr val="92D050"/>
                </a:solidFill>
              </a:rPr>
              <a:t>Eukaryoyta</a:t>
            </a:r>
            <a:r>
              <a:rPr lang="en-US" sz="2000" dirty="0">
                <a:solidFill>
                  <a:srgbClr val="92D050"/>
                </a:solidFill>
              </a:rPr>
              <a:t> </a:t>
            </a:r>
            <a:r>
              <a:rPr lang="en-US" sz="2000" dirty="0" smtClean="0">
                <a:solidFill>
                  <a:srgbClr val="92D050"/>
                </a:solidFill>
              </a:rPr>
              <a:t>→ </a:t>
            </a:r>
            <a:r>
              <a:rPr lang="en-US" sz="2000" dirty="0" err="1" smtClean="0">
                <a:solidFill>
                  <a:srgbClr val="92D050"/>
                </a:solidFill>
              </a:rPr>
              <a:t>Animalia</a:t>
            </a:r>
            <a:r>
              <a:rPr lang="en-US" sz="2000" dirty="0" smtClean="0">
                <a:solidFill>
                  <a:srgbClr val="92D050"/>
                </a:solidFill>
              </a:rPr>
              <a:t> </a:t>
            </a:r>
            <a:r>
              <a:rPr lang="en-US" sz="2000" b="1" dirty="0" smtClean="0">
                <a:solidFill>
                  <a:srgbClr val="92D050"/>
                </a:solidFill>
              </a:rPr>
              <a:t>→ </a:t>
            </a:r>
            <a:r>
              <a:rPr lang="pt-BR" sz="2000" b="1" dirty="0" smtClean="0">
                <a:solidFill>
                  <a:srgbClr val="92D050"/>
                </a:solidFill>
              </a:rPr>
              <a:t>Chordata </a:t>
            </a:r>
            <a:r>
              <a:rPr lang="en-US" sz="2000" b="1" dirty="0" smtClean="0">
                <a:solidFill>
                  <a:srgbClr val="92D050"/>
                </a:solidFill>
              </a:rPr>
              <a:t>→ </a:t>
            </a:r>
            <a:r>
              <a:rPr lang="pt-BR" sz="2000" b="1" dirty="0" smtClean="0">
                <a:solidFill>
                  <a:srgbClr val="92D050"/>
                </a:solidFill>
              </a:rPr>
              <a:t>Mammalia </a:t>
            </a:r>
            <a:r>
              <a:rPr lang="en-US" sz="2000" b="1" dirty="0" smtClean="0">
                <a:solidFill>
                  <a:srgbClr val="92D050"/>
                </a:solidFill>
              </a:rPr>
              <a:t>→</a:t>
            </a:r>
            <a:r>
              <a:rPr lang="pt-BR" sz="2000" b="1" dirty="0" smtClean="0">
                <a:solidFill>
                  <a:srgbClr val="92D050"/>
                </a:solidFill>
              </a:rPr>
              <a:t> ...</a:t>
            </a:r>
            <a:endParaRPr lang="en-US" sz="2000" b="1" dirty="0">
              <a:solidFill>
                <a:srgbClr val="92D050"/>
              </a:solidFill>
            </a:endParaRPr>
          </a:p>
        </p:txBody>
      </p:sp>
    </p:spTree>
    <p:extLst>
      <p:ext uri="{BB962C8B-B14F-4D97-AF65-F5344CB8AC3E}">
        <p14:creationId xmlns:p14="http://schemas.microsoft.com/office/powerpoint/2010/main" val="5311087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Animal or Not?</a:t>
            </a:r>
            <a:endParaRPr lang="en-US" dirty="0"/>
          </a:p>
        </p:txBody>
      </p:sp>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4098" name="Picture 2" descr="http://genome.jgi-psf.org/Triad1/placozoan_signorovit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151500"/>
            <a:ext cx="26670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3801420"/>
            <a:ext cx="2807325" cy="2228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3991837"/>
            <a:ext cx="1905000"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151501"/>
            <a:ext cx="2133600" cy="2064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descr="http://www.rkm.com.au/VIRUS/HIV/HIV-images/HIV-virus.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19800" y="3801420"/>
            <a:ext cx="2365909" cy="231563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2971800" y="2108233"/>
            <a:ext cx="2987980" cy="1587474"/>
            <a:chOff x="3429000" y="2108233"/>
            <a:chExt cx="2987980" cy="1587474"/>
          </a:xfrm>
        </p:grpSpPr>
        <p:sp>
          <p:nvSpPr>
            <p:cNvPr id="2" name="TextBox 1"/>
            <p:cNvSpPr txBox="1"/>
            <p:nvPr/>
          </p:nvSpPr>
          <p:spPr>
            <a:xfrm>
              <a:off x="3429000" y="3326375"/>
              <a:ext cx="2667000" cy="369332"/>
            </a:xfrm>
            <a:prstGeom prst="rect">
              <a:avLst/>
            </a:prstGeom>
            <a:noFill/>
          </p:spPr>
          <p:txBody>
            <a:bodyPr wrap="square" rtlCol="0">
              <a:spAutoFit/>
            </a:bodyPr>
            <a:lstStyle/>
            <a:p>
              <a:pPr algn="ctr"/>
              <a:r>
                <a:rPr lang="en-US" b="1" dirty="0" err="1"/>
                <a:t>Trichoplax</a:t>
              </a:r>
              <a:r>
                <a:rPr lang="en-US" b="1" dirty="0"/>
                <a:t> </a:t>
              </a:r>
              <a:r>
                <a:rPr lang="en-US" b="1" dirty="0" err="1"/>
                <a:t>adhaerens</a:t>
              </a:r>
              <a:endParaRPr lang="en-US" b="1" dirty="0"/>
            </a:p>
          </p:txBody>
        </p:sp>
        <p:pic>
          <p:nvPicPr>
            <p:cNvPr id="4106" name="Picture 10" descr="C:\Users\Emily\AppData\Local\Microsoft\Windows\Temporary Internet Files\Content.IE5\8XKXJV7S\MC90044131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5076" y="2108233"/>
              <a:ext cx="1371904" cy="13719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374962" y="4906070"/>
            <a:ext cx="3015938" cy="1515757"/>
            <a:chOff x="717862" y="4906070"/>
            <a:chExt cx="3015938" cy="1515757"/>
          </a:xfrm>
        </p:grpSpPr>
        <p:sp>
          <p:nvSpPr>
            <p:cNvPr id="12" name="TextBox 11"/>
            <p:cNvSpPr txBox="1"/>
            <p:nvPr/>
          </p:nvSpPr>
          <p:spPr>
            <a:xfrm>
              <a:off x="717862" y="6052495"/>
              <a:ext cx="2667000" cy="369332"/>
            </a:xfrm>
            <a:prstGeom prst="rect">
              <a:avLst/>
            </a:prstGeom>
            <a:noFill/>
          </p:spPr>
          <p:txBody>
            <a:bodyPr wrap="square" rtlCol="0">
              <a:spAutoFit/>
            </a:bodyPr>
            <a:lstStyle/>
            <a:p>
              <a:pPr algn="ctr"/>
              <a:r>
                <a:rPr lang="en-US" b="1" dirty="0" smtClean="0"/>
                <a:t>Phylum </a:t>
              </a:r>
              <a:r>
                <a:rPr lang="en-US" b="1" dirty="0" err="1" smtClean="0"/>
                <a:t>Cnidaria</a:t>
              </a:r>
              <a:endParaRPr lang="en-US" b="1" dirty="0"/>
            </a:p>
          </p:txBody>
        </p:sp>
        <p:pic>
          <p:nvPicPr>
            <p:cNvPr id="23" name="Picture 10" descr="C:\Users\Emily\AppData\Local\Microsoft\Windows\Temporary Internet Files\Content.IE5\8XKXJV7S\MC90044131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1896" y="4906070"/>
              <a:ext cx="1371904" cy="13719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57200" y="2294701"/>
            <a:ext cx="2110276" cy="1340681"/>
            <a:chOff x="800100" y="2294701"/>
            <a:chExt cx="2110276" cy="1340681"/>
          </a:xfrm>
        </p:grpSpPr>
        <p:sp>
          <p:nvSpPr>
            <p:cNvPr id="13" name="TextBox 12"/>
            <p:cNvSpPr txBox="1"/>
            <p:nvPr/>
          </p:nvSpPr>
          <p:spPr>
            <a:xfrm>
              <a:off x="800100" y="3266050"/>
              <a:ext cx="1828800" cy="369332"/>
            </a:xfrm>
            <a:prstGeom prst="rect">
              <a:avLst/>
            </a:prstGeom>
            <a:noFill/>
          </p:spPr>
          <p:txBody>
            <a:bodyPr wrap="square" rtlCol="0">
              <a:spAutoFit/>
            </a:bodyPr>
            <a:lstStyle/>
            <a:p>
              <a:pPr algn="ctr"/>
              <a:r>
                <a:rPr lang="en-US" b="1" dirty="0" smtClean="0"/>
                <a:t>Foraminifera</a:t>
              </a:r>
              <a:endParaRPr lang="en-US" b="1" dirty="0"/>
            </a:p>
          </p:txBody>
        </p:sp>
        <p:pic>
          <p:nvPicPr>
            <p:cNvPr id="4108" name="Picture 12" descr="C:\Users\Emily\AppData\Local\Microsoft\Windows\Temporary Internet Files\Content.IE5\FW5K2AXE\MC900439584[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14500" y="2294701"/>
              <a:ext cx="1195876" cy="11560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3810000" y="4886149"/>
            <a:ext cx="2049952" cy="1351012"/>
            <a:chOff x="4191000" y="4886149"/>
            <a:chExt cx="2049952" cy="1351012"/>
          </a:xfrm>
        </p:grpSpPr>
        <p:sp>
          <p:nvSpPr>
            <p:cNvPr id="15" name="TextBox 14"/>
            <p:cNvSpPr txBox="1"/>
            <p:nvPr/>
          </p:nvSpPr>
          <p:spPr>
            <a:xfrm>
              <a:off x="4191000" y="5867829"/>
              <a:ext cx="1828800" cy="369332"/>
            </a:xfrm>
            <a:prstGeom prst="rect">
              <a:avLst/>
            </a:prstGeom>
            <a:noFill/>
          </p:spPr>
          <p:txBody>
            <a:bodyPr wrap="square" rtlCol="0">
              <a:spAutoFit/>
            </a:bodyPr>
            <a:lstStyle/>
            <a:p>
              <a:pPr algn="ctr"/>
              <a:r>
                <a:rPr lang="en-US" b="1" dirty="0" smtClean="0"/>
                <a:t>Foraminifera</a:t>
              </a:r>
              <a:endParaRPr lang="en-US" b="1" dirty="0"/>
            </a:p>
          </p:txBody>
        </p:sp>
        <p:pic>
          <p:nvPicPr>
            <p:cNvPr id="25" name="Picture 12" descr="C:\Users\Emily\AppData\Local\Microsoft\Windows\Temporary Internet Files\Content.IE5\FW5K2AXE\MC900439584[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45076" y="4886149"/>
              <a:ext cx="1195876" cy="1156015"/>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extBox 31"/>
          <p:cNvSpPr txBox="1"/>
          <p:nvPr/>
        </p:nvSpPr>
        <p:spPr>
          <a:xfrm>
            <a:off x="6705600" y="228600"/>
            <a:ext cx="2209800" cy="338554"/>
          </a:xfrm>
          <a:prstGeom prst="rect">
            <a:avLst/>
          </a:prstGeom>
          <a:noFill/>
        </p:spPr>
        <p:txBody>
          <a:bodyPr wrap="square" rtlCol="0">
            <a:spAutoFit/>
          </a:bodyPr>
          <a:lstStyle/>
          <a:p>
            <a:pPr algn="ctr"/>
            <a:r>
              <a:rPr lang="en-US" sz="1600" i="1" dirty="0" err="1" smtClean="0">
                <a:solidFill>
                  <a:schemeClr val="accent3">
                    <a:lumMod val="50000"/>
                  </a:schemeClr>
                </a:solidFill>
                <a:latin typeface="Bookman Old Style" pitchFamily="18" charset="0"/>
              </a:rPr>
              <a:t>Metazoa</a:t>
            </a:r>
            <a:r>
              <a:rPr lang="en-US" sz="1600" i="1" dirty="0" smtClean="0">
                <a:solidFill>
                  <a:schemeClr val="accent3">
                    <a:lumMod val="50000"/>
                  </a:schemeClr>
                </a:solidFill>
                <a:latin typeface="Bookman Old Style" pitchFamily="18" charset="0"/>
              </a:rPr>
              <a:t> &amp; </a:t>
            </a:r>
            <a:r>
              <a:rPr lang="en-US" sz="1600" i="1" dirty="0" err="1" smtClean="0">
                <a:solidFill>
                  <a:schemeClr val="accent3">
                    <a:lumMod val="50000"/>
                  </a:schemeClr>
                </a:solidFill>
                <a:latin typeface="Bookman Old Style" pitchFamily="18" charset="0"/>
              </a:rPr>
              <a:t>Chordata</a:t>
            </a:r>
            <a:endParaRPr lang="en-US" sz="1600" i="1" dirty="0">
              <a:solidFill>
                <a:schemeClr val="accent3">
                  <a:lumMod val="50000"/>
                </a:schemeClr>
              </a:solidFill>
              <a:latin typeface="Bookman Old Style" pitchFamily="18" charset="0"/>
            </a:endParaRPr>
          </a:p>
        </p:txBody>
      </p:sp>
      <p:pic>
        <p:nvPicPr>
          <p:cNvPr id="4110" name="Picture 14" descr="http://biology.unm.edu/ccouncil/Biology_203/Images/SimpleAnimals/planaria2.jpe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2200" y="1226626"/>
            <a:ext cx="2514599" cy="173688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66419" y="5562600"/>
            <a:ext cx="1455288" cy="1233052"/>
          </a:xfrm>
          <a:prstGeom prst="rect">
            <a:avLst/>
          </a:prstGeom>
        </p:spPr>
      </p:pic>
      <p:grpSp>
        <p:nvGrpSpPr>
          <p:cNvPr id="35" name="Group 34"/>
          <p:cNvGrpSpPr/>
          <p:nvPr/>
        </p:nvGrpSpPr>
        <p:grpSpPr>
          <a:xfrm>
            <a:off x="6159348" y="1818276"/>
            <a:ext cx="2987980" cy="1587474"/>
            <a:chOff x="3429000" y="2108233"/>
            <a:chExt cx="2987980" cy="1587474"/>
          </a:xfrm>
        </p:grpSpPr>
        <p:sp>
          <p:nvSpPr>
            <p:cNvPr id="36" name="TextBox 35"/>
            <p:cNvSpPr txBox="1"/>
            <p:nvPr/>
          </p:nvSpPr>
          <p:spPr>
            <a:xfrm>
              <a:off x="3429000" y="3326375"/>
              <a:ext cx="2667000" cy="369332"/>
            </a:xfrm>
            <a:prstGeom prst="rect">
              <a:avLst/>
            </a:prstGeom>
            <a:noFill/>
          </p:spPr>
          <p:txBody>
            <a:bodyPr wrap="square" rtlCol="0">
              <a:spAutoFit/>
            </a:bodyPr>
            <a:lstStyle/>
            <a:p>
              <a:pPr algn="ctr"/>
              <a:r>
                <a:rPr lang="en-US" b="1" dirty="0" err="1" smtClean="0"/>
                <a:t>Planaria</a:t>
              </a:r>
              <a:endParaRPr lang="en-US" b="1" dirty="0"/>
            </a:p>
          </p:txBody>
        </p:sp>
        <p:pic>
          <p:nvPicPr>
            <p:cNvPr id="37" name="Picture 10" descr="C:\Users\Emily\AppData\Local\Microsoft\Windows\Temporary Internet Files\Content.IE5\8XKXJV7S\MC90044131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5076" y="2108233"/>
              <a:ext cx="1371904" cy="13719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7025194" y="5222476"/>
            <a:ext cx="1442016" cy="1248779"/>
            <a:chOff x="7467600" y="3529289"/>
            <a:chExt cx="1442016" cy="1248779"/>
          </a:xfrm>
        </p:grpSpPr>
        <p:sp>
          <p:nvSpPr>
            <p:cNvPr id="16" name="TextBox 15"/>
            <p:cNvSpPr txBox="1"/>
            <p:nvPr/>
          </p:nvSpPr>
          <p:spPr>
            <a:xfrm>
              <a:off x="7467600" y="4408736"/>
              <a:ext cx="990600" cy="369332"/>
            </a:xfrm>
            <a:prstGeom prst="rect">
              <a:avLst/>
            </a:prstGeom>
            <a:noFill/>
          </p:spPr>
          <p:txBody>
            <a:bodyPr wrap="square" rtlCol="0">
              <a:spAutoFit/>
            </a:bodyPr>
            <a:lstStyle/>
            <a:p>
              <a:r>
                <a:rPr lang="en-US" b="1" dirty="0" smtClean="0"/>
                <a:t>HIV</a:t>
              </a:r>
              <a:endParaRPr lang="en-US" b="1" dirty="0"/>
            </a:p>
          </p:txBody>
        </p:sp>
        <p:pic>
          <p:nvPicPr>
            <p:cNvPr id="26" name="Picture 12" descr="C:\Users\Emily\AppData\Local\Microsoft\Windows\Temporary Internet Files\Content.IE5\FW5K2AXE\MC900439584[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13740" y="3529289"/>
              <a:ext cx="1195876" cy="11560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9639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Speciation</a:t>
            </a:r>
            <a:endParaRPr lang="en-US" dirty="0"/>
          </a:p>
        </p:txBody>
      </p:sp>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extBox 6"/>
          <p:cNvSpPr txBox="1"/>
          <p:nvPr/>
        </p:nvSpPr>
        <p:spPr>
          <a:xfrm>
            <a:off x="6705600" y="228600"/>
            <a:ext cx="2209800" cy="338554"/>
          </a:xfrm>
          <a:prstGeom prst="rect">
            <a:avLst/>
          </a:prstGeom>
          <a:noFill/>
        </p:spPr>
        <p:txBody>
          <a:bodyPr wrap="square" rtlCol="0">
            <a:spAutoFit/>
          </a:bodyPr>
          <a:lstStyle/>
          <a:p>
            <a:pPr algn="ctr"/>
            <a:r>
              <a:rPr lang="en-US" sz="1600" i="1" dirty="0" err="1" smtClean="0">
                <a:solidFill>
                  <a:schemeClr val="accent3">
                    <a:lumMod val="50000"/>
                  </a:schemeClr>
                </a:solidFill>
                <a:latin typeface="Bookman Old Style" pitchFamily="18" charset="0"/>
              </a:rPr>
              <a:t>Metazoa</a:t>
            </a:r>
            <a:r>
              <a:rPr lang="en-US" sz="1600" i="1" dirty="0" smtClean="0">
                <a:solidFill>
                  <a:schemeClr val="accent3">
                    <a:lumMod val="50000"/>
                  </a:schemeClr>
                </a:solidFill>
                <a:latin typeface="Bookman Old Style" pitchFamily="18" charset="0"/>
              </a:rPr>
              <a:t> &amp; </a:t>
            </a:r>
            <a:r>
              <a:rPr lang="en-US" sz="1600" i="1" dirty="0" err="1" smtClean="0">
                <a:solidFill>
                  <a:schemeClr val="accent3">
                    <a:lumMod val="50000"/>
                  </a:schemeClr>
                </a:solidFill>
                <a:latin typeface="Bookman Old Style" pitchFamily="18" charset="0"/>
              </a:rPr>
              <a:t>Chordata</a:t>
            </a:r>
            <a:endParaRPr lang="en-US" sz="1600" i="1" dirty="0">
              <a:solidFill>
                <a:schemeClr val="accent3">
                  <a:lumMod val="50000"/>
                </a:schemeClr>
              </a:solidFill>
              <a:latin typeface="Bookman Old Style"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419" y="5562600"/>
            <a:ext cx="1455288" cy="1233052"/>
          </a:xfrm>
          <a:prstGeom prst="rect">
            <a:avLst/>
          </a:prstGeom>
        </p:spPr>
      </p:pic>
      <p:sp>
        <p:nvSpPr>
          <p:cNvPr id="9" name="Content Placeholder 1"/>
          <p:cNvSpPr>
            <a:spLocks noGrp="1"/>
          </p:cNvSpPr>
          <p:nvPr>
            <p:ph sz="quarter" idx="1"/>
          </p:nvPr>
        </p:nvSpPr>
        <p:spPr>
          <a:xfrm>
            <a:off x="457200" y="1066800"/>
            <a:ext cx="8229600" cy="5410200"/>
          </a:xfrm>
        </p:spPr>
        <p:txBody>
          <a:bodyPr/>
          <a:lstStyle/>
          <a:p>
            <a:pPr>
              <a:buFont typeface="Arial" pitchFamily="34" charset="0"/>
              <a:buChar char="•"/>
            </a:pPr>
            <a:r>
              <a:rPr lang="en-US" dirty="0" smtClean="0"/>
              <a:t>Geographic isolation → reproductive isolation</a:t>
            </a:r>
          </a:p>
          <a:p>
            <a:pPr>
              <a:buFont typeface="Arial" pitchFamily="34" charset="0"/>
              <a:buChar char="•"/>
            </a:pPr>
            <a:r>
              <a:rPr lang="en-US" dirty="0" smtClean="0"/>
              <a:t>Competitive exclusion (ecological niches)</a:t>
            </a:r>
          </a:p>
          <a:p>
            <a:pPr>
              <a:buFont typeface="Arial" pitchFamily="34" charset="0"/>
              <a:buChar char="•"/>
            </a:pPr>
            <a:r>
              <a:rPr lang="en-US" dirty="0" smtClean="0"/>
              <a:t>Co-evolution</a:t>
            </a:r>
          </a:p>
          <a:p>
            <a:pPr>
              <a:buFont typeface="Arial" pitchFamily="34" charset="0"/>
              <a:buChar char="•"/>
            </a:pPr>
            <a:endParaRPr lang="en-US" dirty="0" smtClean="0"/>
          </a:p>
        </p:txBody>
      </p:sp>
      <p:pic>
        <p:nvPicPr>
          <p:cNvPr id="1026" name="Picture 2" descr="http://upload.wikimedia.org/wikipedia/commons/thumb/5/53/Speciation_modes.svg/400px-Speciation_mode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133601"/>
            <a:ext cx="5095138" cy="4662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7857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www.biologyreference.com/images/biol_01_img01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66799"/>
            <a:ext cx="6419752" cy="538470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85800" y="2438400"/>
            <a:ext cx="6096000" cy="388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800" y="4114800"/>
            <a:ext cx="6096000" cy="2209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5800" y="6096000"/>
            <a:ext cx="6096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a:spLocks noGrp="1"/>
          </p:cNvSpPr>
          <p:nvPr>
            <p:ph type="title"/>
          </p:nvPr>
        </p:nvSpPr>
        <p:spPr>
          <a:xfrm>
            <a:off x="457200" y="274638"/>
            <a:ext cx="8229600" cy="715962"/>
          </a:xfrm>
        </p:spPr>
        <p:txBody>
          <a:bodyPr>
            <a:normAutofit/>
          </a:bodyPr>
          <a:lstStyle/>
          <a:p>
            <a:r>
              <a:rPr lang="en-US" dirty="0" smtClean="0"/>
              <a:t>Animal Development</a:t>
            </a:r>
            <a:endParaRPr lang="en-US" dirty="0"/>
          </a:p>
        </p:txBody>
      </p:sp>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extBox 6"/>
          <p:cNvSpPr txBox="1"/>
          <p:nvPr/>
        </p:nvSpPr>
        <p:spPr>
          <a:xfrm>
            <a:off x="6705600" y="228600"/>
            <a:ext cx="2209800" cy="338554"/>
          </a:xfrm>
          <a:prstGeom prst="rect">
            <a:avLst/>
          </a:prstGeom>
          <a:noFill/>
        </p:spPr>
        <p:txBody>
          <a:bodyPr wrap="square" rtlCol="0">
            <a:spAutoFit/>
          </a:bodyPr>
          <a:lstStyle/>
          <a:p>
            <a:pPr algn="ctr"/>
            <a:r>
              <a:rPr lang="en-US" sz="1600" i="1" dirty="0" err="1" smtClean="0">
                <a:solidFill>
                  <a:schemeClr val="accent3">
                    <a:lumMod val="50000"/>
                  </a:schemeClr>
                </a:solidFill>
                <a:latin typeface="Bookman Old Style" pitchFamily="18" charset="0"/>
              </a:rPr>
              <a:t>Metazoa</a:t>
            </a:r>
            <a:r>
              <a:rPr lang="en-US" sz="1600" i="1" dirty="0" smtClean="0">
                <a:solidFill>
                  <a:schemeClr val="accent3">
                    <a:lumMod val="50000"/>
                  </a:schemeClr>
                </a:solidFill>
                <a:latin typeface="Bookman Old Style" pitchFamily="18" charset="0"/>
              </a:rPr>
              <a:t> &amp; </a:t>
            </a:r>
            <a:r>
              <a:rPr lang="en-US" sz="1600" i="1" dirty="0" err="1" smtClean="0">
                <a:solidFill>
                  <a:schemeClr val="accent3">
                    <a:lumMod val="50000"/>
                  </a:schemeClr>
                </a:solidFill>
                <a:latin typeface="Bookman Old Style" pitchFamily="18" charset="0"/>
              </a:rPr>
              <a:t>Chordata</a:t>
            </a:r>
            <a:endParaRPr lang="en-US" sz="1600" i="1" dirty="0">
              <a:solidFill>
                <a:schemeClr val="accent3">
                  <a:lumMod val="50000"/>
                </a:schemeClr>
              </a:solidFill>
              <a:latin typeface="Bookman Old Style" pitchFamily="18" charset="0"/>
            </a:endParaRPr>
          </a:p>
        </p:txBody>
      </p:sp>
      <p:sp>
        <p:nvSpPr>
          <p:cNvPr id="3" name="TextBox 2"/>
          <p:cNvSpPr txBox="1"/>
          <p:nvPr/>
        </p:nvSpPr>
        <p:spPr>
          <a:xfrm>
            <a:off x="7086600" y="1066799"/>
            <a:ext cx="1600200" cy="2308324"/>
          </a:xfrm>
          <a:prstGeom prst="rect">
            <a:avLst/>
          </a:prstGeom>
          <a:noFill/>
        </p:spPr>
        <p:txBody>
          <a:bodyPr wrap="square" rtlCol="0">
            <a:spAutoFit/>
          </a:bodyPr>
          <a:lstStyle/>
          <a:p>
            <a:r>
              <a:rPr lang="en-US" dirty="0" smtClean="0"/>
              <a:t>Chicken</a:t>
            </a:r>
          </a:p>
          <a:p>
            <a:r>
              <a:rPr lang="en-US" dirty="0" smtClean="0"/>
              <a:t>Cow</a:t>
            </a:r>
          </a:p>
          <a:p>
            <a:r>
              <a:rPr lang="en-US" dirty="0" smtClean="0"/>
              <a:t>Fish</a:t>
            </a:r>
          </a:p>
          <a:p>
            <a:r>
              <a:rPr lang="en-US" dirty="0" smtClean="0"/>
              <a:t>Human</a:t>
            </a:r>
          </a:p>
          <a:p>
            <a:r>
              <a:rPr lang="en-US" dirty="0" smtClean="0"/>
              <a:t>Pig</a:t>
            </a:r>
          </a:p>
          <a:p>
            <a:r>
              <a:rPr lang="en-US" dirty="0" smtClean="0"/>
              <a:t>Rabbit</a:t>
            </a:r>
          </a:p>
          <a:p>
            <a:r>
              <a:rPr lang="en-US" dirty="0" smtClean="0"/>
              <a:t>Salamander</a:t>
            </a:r>
          </a:p>
          <a:p>
            <a:r>
              <a:rPr lang="en-US" dirty="0" smtClean="0"/>
              <a:t>Tortoise</a:t>
            </a:r>
            <a:endParaRPr lang="en-US" dirty="0"/>
          </a:p>
        </p:txBody>
      </p:sp>
      <p:sp>
        <p:nvSpPr>
          <p:cNvPr id="11" name="TextBox 10"/>
          <p:cNvSpPr txBox="1"/>
          <p:nvPr/>
        </p:nvSpPr>
        <p:spPr>
          <a:xfrm>
            <a:off x="685800" y="6093023"/>
            <a:ext cx="6267352" cy="307777"/>
          </a:xfrm>
          <a:prstGeom prst="rect">
            <a:avLst/>
          </a:prstGeom>
          <a:noFill/>
        </p:spPr>
        <p:txBody>
          <a:bodyPr wrap="square" rtlCol="0">
            <a:spAutoFit/>
          </a:bodyPr>
          <a:lstStyle/>
          <a:p>
            <a:r>
              <a:rPr lang="en-US" sz="1400" dirty="0" smtClean="0"/>
              <a:t>Fish  Salamander Tortoise     Chicken        Pig         Cow      Rabbit   Human</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6419" y="5562600"/>
            <a:ext cx="1455288" cy="1233052"/>
          </a:xfrm>
          <a:prstGeom prst="rect">
            <a:avLst/>
          </a:prstGeom>
        </p:spPr>
      </p:pic>
    </p:spTree>
    <p:extLst>
      <p:ext uri="{BB962C8B-B14F-4D97-AF65-F5344CB8AC3E}">
        <p14:creationId xmlns:p14="http://schemas.microsoft.com/office/powerpoint/2010/main" val="368745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Animal Development</a:t>
            </a:r>
            <a:endParaRPr lang="en-US" dirty="0"/>
          </a:p>
        </p:txBody>
      </p:sp>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extBox 6"/>
          <p:cNvSpPr txBox="1"/>
          <p:nvPr/>
        </p:nvSpPr>
        <p:spPr>
          <a:xfrm>
            <a:off x="6705600" y="228600"/>
            <a:ext cx="2209800" cy="338554"/>
          </a:xfrm>
          <a:prstGeom prst="rect">
            <a:avLst/>
          </a:prstGeom>
          <a:noFill/>
        </p:spPr>
        <p:txBody>
          <a:bodyPr wrap="square" rtlCol="0">
            <a:spAutoFit/>
          </a:bodyPr>
          <a:lstStyle/>
          <a:p>
            <a:pPr algn="ctr"/>
            <a:r>
              <a:rPr lang="en-US" sz="1600" i="1" dirty="0" err="1" smtClean="0">
                <a:solidFill>
                  <a:schemeClr val="accent3">
                    <a:lumMod val="50000"/>
                  </a:schemeClr>
                </a:solidFill>
                <a:latin typeface="Bookman Old Style" pitchFamily="18" charset="0"/>
              </a:rPr>
              <a:t>Metazoa</a:t>
            </a:r>
            <a:r>
              <a:rPr lang="en-US" sz="1600" i="1" dirty="0" smtClean="0">
                <a:solidFill>
                  <a:schemeClr val="accent3">
                    <a:lumMod val="50000"/>
                  </a:schemeClr>
                </a:solidFill>
                <a:latin typeface="Bookman Old Style" pitchFamily="18" charset="0"/>
              </a:rPr>
              <a:t> &amp; </a:t>
            </a:r>
            <a:r>
              <a:rPr lang="en-US" sz="1600" i="1" dirty="0" err="1" smtClean="0">
                <a:solidFill>
                  <a:schemeClr val="accent3">
                    <a:lumMod val="50000"/>
                  </a:schemeClr>
                </a:solidFill>
                <a:latin typeface="Bookman Old Style" pitchFamily="18" charset="0"/>
              </a:rPr>
              <a:t>Chordata</a:t>
            </a:r>
            <a:endParaRPr lang="en-US" sz="1600" i="1" dirty="0">
              <a:solidFill>
                <a:schemeClr val="accent3">
                  <a:lumMod val="50000"/>
                </a:schemeClr>
              </a:solidFill>
              <a:latin typeface="Bookman Old Style" pitchFamily="18" charset="0"/>
            </a:endParaRPr>
          </a:p>
        </p:txBody>
      </p:sp>
      <p:pic>
        <p:nvPicPr>
          <p:cNvPr id="8194" name="Picture 2" descr="http://www.nature.com/scitable/content/33246/sadava_19_19_FU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119" y="1188220"/>
            <a:ext cx="5943600" cy="53373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6419" y="5562600"/>
            <a:ext cx="1455288" cy="1233052"/>
          </a:xfrm>
          <a:prstGeom prst="rect">
            <a:avLst/>
          </a:prstGeom>
        </p:spPr>
      </p:pic>
    </p:spTree>
    <p:extLst>
      <p:ext uri="{BB962C8B-B14F-4D97-AF65-F5344CB8AC3E}">
        <p14:creationId xmlns:p14="http://schemas.microsoft.com/office/powerpoint/2010/main" val="28896688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err="1" smtClean="0"/>
              <a:t>Hox</a:t>
            </a:r>
            <a:r>
              <a:rPr lang="en-US" dirty="0" smtClean="0"/>
              <a:t> Genes</a:t>
            </a:r>
            <a:endParaRPr lang="en-US" dirty="0"/>
          </a:p>
        </p:txBody>
      </p:sp>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extBox 6"/>
          <p:cNvSpPr txBox="1"/>
          <p:nvPr/>
        </p:nvSpPr>
        <p:spPr>
          <a:xfrm>
            <a:off x="6705600" y="228600"/>
            <a:ext cx="2209800" cy="338554"/>
          </a:xfrm>
          <a:prstGeom prst="rect">
            <a:avLst/>
          </a:prstGeom>
          <a:noFill/>
        </p:spPr>
        <p:txBody>
          <a:bodyPr wrap="square" rtlCol="0">
            <a:spAutoFit/>
          </a:bodyPr>
          <a:lstStyle/>
          <a:p>
            <a:pPr algn="ctr"/>
            <a:r>
              <a:rPr lang="en-US" sz="1600" i="1" dirty="0" err="1" smtClean="0">
                <a:solidFill>
                  <a:schemeClr val="accent3">
                    <a:lumMod val="50000"/>
                  </a:schemeClr>
                </a:solidFill>
                <a:latin typeface="Bookman Old Style" pitchFamily="18" charset="0"/>
              </a:rPr>
              <a:t>Metazoa</a:t>
            </a:r>
            <a:r>
              <a:rPr lang="en-US" sz="1600" i="1" dirty="0" smtClean="0">
                <a:solidFill>
                  <a:schemeClr val="accent3">
                    <a:lumMod val="50000"/>
                  </a:schemeClr>
                </a:solidFill>
                <a:latin typeface="Bookman Old Style" pitchFamily="18" charset="0"/>
              </a:rPr>
              <a:t> &amp; </a:t>
            </a:r>
            <a:r>
              <a:rPr lang="en-US" sz="1600" i="1" dirty="0" err="1" smtClean="0">
                <a:solidFill>
                  <a:schemeClr val="accent3">
                    <a:lumMod val="50000"/>
                  </a:schemeClr>
                </a:solidFill>
                <a:latin typeface="Bookman Old Style" pitchFamily="18" charset="0"/>
              </a:rPr>
              <a:t>Chordata</a:t>
            </a:r>
            <a:endParaRPr lang="en-US" sz="1600" i="1" dirty="0">
              <a:solidFill>
                <a:schemeClr val="accent3">
                  <a:lumMod val="50000"/>
                </a:schemeClr>
              </a:solidFill>
              <a:latin typeface="Bookman Old Style" pitchFamily="18" charset="0"/>
            </a:endParaRPr>
          </a:p>
        </p:txBody>
      </p:sp>
      <p:pic>
        <p:nvPicPr>
          <p:cNvPr id="13314" name="Picture 2" descr="http://www.nature.com/hdy/journal/v97/n3/images/6800872f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111584"/>
            <a:ext cx="6781800" cy="49844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6419" y="5562600"/>
            <a:ext cx="1455288" cy="1233052"/>
          </a:xfrm>
          <a:prstGeom prst="rect">
            <a:avLst/>
          </a:prstGeom>
        </p:spPr>
      </p:pic>
    </p:spTree>
    <p:extLst>
      <p:ext uri="{BB962C8B-B14F-4D97-AF65-F5344CB8AC3E}">
        <p14:creationId xmlns:p14="http://schemas.microsoft.com/office/powerpoint/2010/main" val="40857069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Primate Phylogeny</a:t>
            </a:r>
            <a:endParaRPr lang="en-US" dirty="0"/>
          </a:p>
        </p:txBody>
      </p:sp>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extBox 6"/>
          <p:cNvSpPr txBox="1"/>
          <p:nvPr/>
        </p:nvSpPr>
        <p:spPr>
          <a:xfrm>
            <a:off x="6705600" y="228600"/>
            <a:ext cx="22098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Primates</a:t>
            </a:r>
            <a:endParaRPr lang="en-US" sz="1600" i="1" dirty="0">
              <a:solidFill>
                <a:schemeClr val="accent3">
                  <a:lumMod val="50000"/>
                </a:schemeClr>
              </a:solidFill>
              <a:latin typeface="Bookman Old Style" pitchFamily="18" charset="0"/>
            </a:endParaRPr>
          </a:p>
        </p:txBody>
      </p:sp>
      <p:pic>
        <p:nvPicPr>
          <p:cNvPr id="19458" name="Picture 2" descr="http://cdn.backyardchickens.com/5/54/54a1a2dd_19_01bPrimatePhylogeny_L.jpeg"/>
          <p:cNvPicPr>
            <a:picLocks noChangeAspect="1" noChangeArrowheads="1"/>
          </p:cNvPicPr>
          <p:nvPr/>
        </p:nvPicPr>
        <p:blipFill rotWithShape="1">
          <a:blip r:embed="rId3">
            <a:extLst>
              <a:ext uri="{28A0092B-C50C-407E-A947-70E740481C1C}">
                <a14:useLocalDpi xmlns:a14="http://schemas.microsoft.com/office/drawing/2010/main" val="0"/>
              </a:ext>
            </a:extLst>
          </a:blip>
          <a:srcRect l="3750" t="1918" r="2499" b="2083"/>
          <a:stretch/>
        </p:blipFill>
        <p:spPr bwMode="auto">
          <a:xfrm>
            <a:off x="685800" y="914400"/>
            <a:ext cx="4704183" cy="56450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6419" y="5562600"/>
            <a:ext cx="1455288" cy="1233052"/>
          </a:xfrm>
          <a:prstGeom prst="rect">
            <a:avLst/>
          </a:prstGeom>
        </p:spPr>
      </p:pic>
      <p:sp>
        <p:nvSpPr>
          <p:cNvPr id="8" name="Rectangle 7"/>
          <p:cNvSpPr/>
          <p:nvPr/>
        </p:nvSpPr>
        <p:spPr>
          <a:xfrm>
            <a:off x="6096000" y="1143000"/>
            <a:ext cx="2136823" cy="1938992"/>
          </a:xfrm>
          <a:prstGeom prst="rect">
            <a:avLst/>
          </a:prstGeom>
        </p:spPr>
        <p:txBody>
          <a:bodyPr wrap="square">
            <a:spAutoFit/>
          </a:bodyPr>
          <a:lstStyle/>
          <a:p>
            <a:r>
              <a:rPr lang="en-US" sz="2000" dirty="0" err="1">
                <a:solidFill>
                  <a:srgbClr val="92D050"/>
                </a:solidFill>
              </a:rPr>
              <a:t>Eukaryoyta</a:t>
            </a:r>
            <a:r>
              <a:rPr lang="en-US" sz="2000" dirty="0">
                <a:solidFill>
                  <a:srgbClr val="92D050"/>
                </a:solidFill>
              </a:rPr>
              <a:t> </a:t>
            </a:r>
            <a:r>
              <a:rPr lang="en-US" sz="2000" dirty="0" smtClean="0">
                <a:solidFill>
                  <a:srgbClr val="92D050"/>
                </a:solidFill>
              </a:rPr>
              <a:t>→ </a:t>
            </a:r>
            <a:r>
              <a:rPr lang="en-US" sz="2000" dirty="0" err="1" smtClean="0">
                <a:solidFill>
                  <a:srgbClr val="92D050"/>
                </a:solidFill>
              </a:rPr>
              <a:t>Animalia</a:t>
            </a:r>
            <a:r>
              <a:rPr lang="en-US" sz="2000" dirty="0" smtClean="0">
                <a:solidFill>
                  <a:srgbClr val="92D050"/>
                </a:solidFill>
              </a:rPr>
              <a:t> → </a:t>
            </a:r>
            <a:r>
              <a:rPr lang="pt-BR" sz="2000" dirty="0" smtClean="0">
                <a:solidFill>
                  <a:srgbClr val="92D050"/>
                </a:solidFill>
              </a:rPr>
              <a:t>Chordata </a:t>
            </a:r>
            <a:r>
              <a:rPr lang="en-US" sz="2000" dirty="0" smtClean="0">
                <a:solidFill>
                  <a:srgbClr val="92D050"/>
                </a:solidFill>
              </a:rPr>
              <a:t>→ </a:t>
            </a:r>
            <a:r>
              <a:rPr lang="pt-BR" sz="2000" dirty="0" smtClean="0">
                <a:solidFill>
                  <a:srgbClr val="92D050"/>
                </a:solidFill>
              </a:rPr>
              <a:t>Mammalia </a:t>
            </a:r>
            <a:r>
              <a:rPr lang="en-US" sz="2000" b="1" dirty="0" smtClean="0">
                <a:solidFill>
                  <a:srgbClr val="92D050"/>
                </a:solidFill>
              </a:rPr>
              <a:t>→</a:t>
            </a:r>
            <a:r>
              <a:rPr lang="pt-BR" sz="2000" b="1" dirty="0" smtClean="0">
                <a:solidFill>
                  <a:srgbClr val="92D050"/>
                </a:solidFill>
              </a:rPr>
              <a:t> </a:t>
            </a:r>
            <a:r>
              <a:rPr lang="pt-BR" sz="2000" b="1" dirty="0">
                <a:solidFill>
                  <a:srgbClr val="92D050"/>
                </a:solidFill>
              </a:rPr>
              <a:t>Primates </a:t>
            </a:r>
            <a:r>
              <a:rPr lang="en-US" sz="2000" b="1" dirty="0">
                <a:solidFill>
                  <a:srgbClr val="92D050"/>
                </a:solidFill>
              </a:rPr>
              <a:t>→ </a:t>
            </a:r>
            <a:r>
              <a:rPr lang="pt-BR" sz="2000" b="1" dirty="0" smtClean="0">
                <a:solidFill>
                  <a:srgbClr val="92D050"/>
                </a:solidFill>
              </a:rPr>
              <a:t> Hominidae</a:t>
            </a:r>
            <a:r>
              <a:rPr lang="en-US" sz="2000" b="1" dirty="0">
                <a:solidFill>
                  <a:srgbClr val="92D050"/>
                </a:solidFill>
              </a:rPr>
              <a:t> </a:t>
            </a:r>
            <a:r>
              <a:rPr lang="en-US" sz="2000" b="1" dirty="0" smtClean="0">
                <a:solidFill>
                  <a:srgbClr val="92D050"/>
                </a:solidFill>
              </a:rPr>
              <a:t>→</a:t>
            </a:r>
            <a:r>
              <a:rPr lang="pt-BR" sz="2000" b="1" dirty="0" smtClean="0">
                <a:solidFill>
                  <a:srgbClr val="92D050"/>
                </a:solidFill>
              </a:rPr>
              <a:t> ...</a:t>
            </a:r>
            <a:endParaRPr lang="en-US" sz="2000" b="1" dirty="0">
              <a:solidFill>
                <a:srgbClr val="92D050"/>
              </a:solidFill>
            </a:endParaRPr>
          </a:p>
        </p:txBody>
      </p:sp>
    </p:spTree>
    <p:extLst>
      <p:ext uri="{BB962C8B-B14F-4D97-AF65-F5344CB8AC3E}">
        <p14:creationId xmlns:p14="http://schemas.microsoft.com/office/powerpoint/2010/main" val="1143880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Anatomy &amp; Physiology</a:t>
            </a:r>
            <a:endParaRPr lang="en-US" dirty="0"/>
          </a:p>
        </p:txBody>
      </p:sp>
      <p:sp>
        <p:nvSpPr>
          <p:cNvPr id="10" name="Horizontal Scroll 9"/>
          <p:cNvSpPr/>
          <p:nvPr/>
        </p:nvSpPr>
        <p:spPr>
          <a:xfrm>
            <a:off x="6629400" y="762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extBox 6"/>
          <p:cNvSpPr txBox="1"/>
          <p:nvPr/>
        </p:nvSpPr>
        <p:spPr>
          <a:xfrm>
            <a:off x="6705600" y="266700"/>
            <a:ext cx="22098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Primates</a:t>
            </a:r>
            <a:endParaRPr lang="en-US" sz="1600" i="1" dirty="0">
              <a:solidFill>
                <a:schemeClr val="accent3">
                  <a:lumMod val="50000"/>
                </a:schemeClr>
              </a:solidFill>
              <a:latin typeface="Bookman Old Style" pitchFamily="18" charset="0"/>
            </a:endParaRPr>
          </a:p>
        </p:txBody>
      </p:sp>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018" y="1219199"/>
            <a:ext cx="6471957" cy="2057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9" name="Picture 5" descr="http://elearning.la.psu.edu/anth22/lesson_2/images/Fleagle_primate_hands.jpg/image_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417340"/>
            <a:ext cx="5334000" cy="29203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8600" y="6488668"/>
            <a:ext cx="7505700" cy="369332"/>
          </a:xfrm>
          <a:prstGeom prst="rect">
            <a:avLst/>
          </a:prstGeom>
        </p:spPr>
        <p:txBody>
          <a:bodyPr wrap="square">
            <a:spAutoFit/>
          </a:bodyPr>
          <a:lstStyle/>
          <a:p>
            <a:r>
              <a:rPr lang="en-US" dirty="0">
                <a:hlinkClick r:id="rId5"/>
              </a:rPr>
              <a:t>http://</a:t>
            </a:r>
            <a:r>
              <a:rPr lang="en-US" dirty="0" smtClean="0">
                <a:hlinkClick r:id="rId5"/>
              </a:rPr>
              <a:t>www.eskeletons.org/taxon/human/boneviewer/skull/cranium.html</a:t>
            </a:r>
            <a:r>
              <a:rPr lang="en-US" dirty="0" smtClean="0"/>
              <a:t> </a:t>
            </a:r>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6419" y="5562600"/>
            <a:ext cx="1455288" cy="1233052"/>
          </a:xfrm>
          <a:prstGeom prst="rect">
            <a:avLst/>
          </a:prstGeom>
        </p:spPr>
      </p:pic>
    </p:spTree>
    <p:extLst>
      <p:ext uri="{BB962C8B-B14F-4D97-AF65-F5344CB8AC3E}">
        <p14:creationId xmlns:p14="http://schemas.microsoft.com/office/powerpoint/2010/main" val="4770542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a:t>O</a:t>
            </a:r>
            <a:r>
              <a:rPr lang="en-US" dirty="0" smtClean="0"/>
              <a:t>verview</a:t>
            </a:r>
            <a:endParaRPr lang="en-US" dirty="0"/>
          </a:p>
        </p:txBody>
      </p:sp>
      <p:sp>
        <p:nvSpPr>
          <p:cNvPr id="7" name="Content Placeholder 1"/>
          <p:cNvSpPr>
            <a:spLocks noGrp="1"/>
          </p:cNvSpPr>
          <p:nvPr>
            <p:ph sz="quarter" idx="1"/>
          </p:nvPr>
        </p:nvSpPr>
        <p:spPr>
          <a:xfrm>
            <a:off x="457200" y="1066800"/>
            <a:ext cx="8229600" cy="5410200"/>
          </a:xfrm>
        </p:spPr>
        <p:txBody>
          <a:bodyPr/>
          <a:lstStyle/>
          <a:p>
            <a:pPr marL="514350" indent="-514350">
              <a:buFont typeface="+mj-lt"/>
              <a:buAutoNum type="romanUcPeriod"/>
            </a:pPr>
            <a:r>
              <a:rPr lang="en-US" sz="2800" dirty="0" smtClean="0"/>
              <a:t>Basic mechanisms of evolution</a:t>
            </a:r>
          </a:p>
          <a:p>
            <a:pPr marL="880110" lvl="1" indent="-514350">
              <a:buFont typeface="+mj-lt"/>
              <a:buAutoNum type="romanUcPeriod"/>
            </a:pPr>
            <a:r>
              <a:rPr lang="en-US" sz="2400" dirty="0" smtClean="0"/>
              <a:t>Early hypotheses</a:t>
            </a:r>
          </a:p>
          <a:p>
            <a:pPr marL="880110" lvl="1" indent="-514350">
              <a:buFont typeface="+mj-lt"/>
              <a:buAutoNum type="romanUcPeriod"/>
            </a:pPr>
            <a:r>
              <a:rPr lang="en-US" sz="2400" dirty="0" smtClean="0"/>
              <a:t>Population genetics</a:t>
            </a:r>
          </a:p>
          <a:p>
            <a:pPr marL="365760" lvl="1" indent="0">
              <a:buNone/>
            </a:pPr>
            <a:endParaRPr lang="en-US" dirty="0" smtClean="0"/>
          </a:p>
          <a:p>
            <a:pPr marL="514350" indent="-514350">
              <a:buFont typeface="+mj-lt"/>
              <a:buAutoNum type="romanUcPeriod"/>
            </a:pPr>
            <a:r>
              <a:rPr lang="en-US" sz="2800" dirty="0" smtClean="0"/>
              <a:t>Phylogenetic trees</a:t>
            </a:r>
          </a:p>
          <a:p>
            <a:pPr marL="880110" lvl="1" indent="-514350">
              <a:buFont typeface="+mj-lt"/>
              <a:buAutoNum type="romanUcPeriod"/>
            </a:pPr>
            <a:r>
              <a:rPr lang="en-US" sz="2400" dirty="0" err="1" smtClean="0"/>
              <a:t>Metazoa</a:t>
            </a:r>
            <a:r>
              <a:rPr lang="en-US" sz="2400" dirty="0" smtClean="0"/>
              <a:t> &amp; </a:t>
            </a:r>
            <a:r>
              <a:rPr lang="en-US" sz="2400" dirty="0" err="1" smtClean="0"/>
              <a:t>Chordata</a:t>
            </a:r>
            <a:endParaRPr lang="en-US" sz="2400" dirty="0" smtClean="0"/>
          </a:p>
          <a:p>
            <a:pPr marL="880110" lvl="1" indent="-514350">
              <a:buFont typeface="+mj-lt"/>
              <a:buAutoNum type="romanUcPeriod"/>
            </a:pPr>
            <a:r>
              <a:rPr lang="en-US" sz="2400" dirty="0" smtClean="0"/>
              <a:t>Primates</a:t>
            </a:r>
          </a:p>
          <a:p>
            <a:pPr marL="365760" lvl="1" indent="0">
              <a:buNone/>
            </a:pPr>
            <a:endParaRPr lang="en-US" dirty="0" smtClean="0"/>
          </a:p>
          <a:p>
            <a:pPr marL="514350" indent="-514350">
              <a:buFont typeface="+mj-lt"/>
              <a:buAutoNum type="romanUcPeriod"/>
            </a:pPr>
            <a:r>
              <a:rPr lang="en-US" sz="2800" dirty="0" smtClean="0"/>
              <a:t>Human origins</a:t>
            </a:r>
          </a:p>
          <a:p>
            <a:pPr marL="880110" lvl="1" indent="-514350">
              <a:buFont typeface="+mj-lt"/>
              <a:buAutoNum type="romanUcPeriod"/>
            </a:pPr>
            <a:r>
              <a:rPr lang="en-US" sz="2500" dirty="0" smtClean="0"/>
              <a:t>Hominid ancestors</a:t>
            </a:r>
          </a:p>
          <a:p>
            <a:pPr marL="880110" lvl="1" indent="-514350">
              <a:buFont typeface="+mj-lt"/>
              <a:buAutoNum type="romanUcPeriod"/>
            </a:pPr>
            <a:r>
              <a:rPr lang="en-US" sz="2500" dirty="0" smtClean="0"/>
              <a:t>Human adaptations</a:t>
            </a:r>
            <a:endParaRPr lang="en-US" sz="2500" dirty="0"/>
          </a:p>
        </p:txBody>
      </p:sp>
      <p:pic>
        <p:nvPicPr>
          <p:cNvPr id="8" name="Picture 3" descr="C:\Users\Emily\AppData\Local\Microsoft\Windows\Temporary Internet Files\Content.IE5\LEBSNLYG\MC9004369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10749">
            <a:off x="6195821" y="1166621"/>
            <a:ext cx="1469266" cy="14692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lipartspot.net/clipart-pics/tree-clipart-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5489" y="2971800"/>
            <a:ext cx="1933111" cy="163831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381000" y="2819400"/>
            <a:ext cx="8001000" cy="0"/>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1000" y="4572000"/>
            <a:ext cx="8001000" cy="0"/>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pic>
        <p:nvPicPr>
          <p:cNvPr id="1030" name="Picture 6" descr="http://www.deviantart.com/download/172807909/skull_illustration_by_yungtyran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2200" y="4724400"/>
            <a:ext cx="16002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967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Behavior</a:t>
            </a:r>
            <a:endParaRPr lang="en-US" dirty="0"/>
          </a:p>
        </p:txBody>
      </p:sp>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extBox 6"/>
          <p:cNvSpPr txBox="1"/>
          <p:nvPr/>
        </p:nvSpPr>
        <p:spPr>
          <a:xfrm>
            <a:off x="6705600" y="228600"/>
            <a:ext cx="22098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Primates</a:t>
            </a:r>
            <a:endParaRPr lang="en-US" sz="1600" i="1" dirty="0">
              <a:solidFill>
                <a:schemeClr val="accent3">
                  <a:lumMod val="50000"/>
                </a:schemeClr>
              </a:solidFill>
              <a:latin typeface="Bookman Old Style" pitchFamily="18" charset="0"/>
            </a:endParaRPr>
          </a:p>
        </p:txBody>
      </p:sp>
      <p:sp>
        <p:nvSpPr>
          <p:cNvPr id="9" name="Content Placeholder 1"/>
          <p:cNvSpPr>
            <a:spLocks noGrp="1"/>
          </p:cNvSpPr>
          <p:nvPr>
            <p:ph sz="quarter" idx="1"/>
          </p:nvPr>
        </p:nvSpPr>
        <p:spPr>
          <a:xfrm>
            <a:off x="457200" y="1066800"/>
            <a:ext cx="8229600" cy="5410200"/>
          </a:xfrm>
        </p:spPr>
        <p:txBody>
          <a:bodyPr/>
          <a:lstStyle/>
          <a:p>
            <a:pPr>
              <a:buFont typeface="Arial" pitchFamily="34" charset="0"/>
              <a:buChar char="•"/>
            </a:pPr>
            <a:r>
              <a:rPr lang="en-US" dirty="0" smtClean="0"/>
              <a:t>Social groups</a:t>
            </a:r>
          </a:p>
          <a:p>
            <a:pPr lvl="1">
              <a:buFont typeface="Arial" pitchFamily="34" charset="0"/>
              <a:buChar char="•"/>
            </a:pPr>
            <a:r>
              <a:rPr lang="en-US" dirty="0"/>
              <a:t>Balance competition &amp; cooperation</a:t>
            </a:r>
          </a:p>
          <a:p>
            <a:pPr lvl="1">
              <a:buFont typeface="Arial" pitchFamily="34" charset="0"/>
              <a:buChar char="•"/>
            </a:pPr>
            <a:r>
              <a:rPr lang="en-US" dirty="0"/>
              <a:t>Dominance hierarchies</a:t>
            </a:r>
          </a:p>
          <a:p>
            <a:pPr lvl="1">
              <a:buFont typeface="Arial" pitchFamily="34" charset="0"/>
              <a:buChar char="•"/>
            </a:pPr>
            <a:r>
              <a:rPr lang="en-US" dirty="0"/>
              <a:t>Grooming</a:t>
            </a:r>
          </a:p>
          <a:p>
            <a:pPr lvl="1">
              <a:buFont typeface="Arial" pitchFamily="34" charset="0"/>
              <a:buChar char="•"/>
            </a:pPr>
            <a:r>
              <a:rPr lang="en-US" dirty="0"/>
              <a:t>Fission-fusion systems</a:t>
            </a:r>
          </a:p>
          <a:p>
            <a:pPr>
              <a:buFont typeface="Arial" pitchFamily="34" charset="0"/>
              <a:buChar char="•"/>
            </a:pPr>
            <a:r>
              <a:rPr lang="en-US" dirty="0" smtClean="0"/>
              <a:t>Cognitive Abilities</a:t>
            </a:r>
          </a:p>
          <a:p>
            <a:pPr lvl="1">
              <a:buFont typeface="Arial" pitchFamily="34" charset="0"/>
              <a:buChar char="•"/>
            </a:pPr>
            <a:r>
              <a:rPr lang="en-US" dirty="0" smtClean="0"/>
              <a:t>Symbols, numbers, and relational syntax</a:t>
            </a:r>
          </a:p>
          <a:p>
            <a:pPr lvl="1">
              <a:buFont typeface="Arial" pitchFamily="34" charset="0"/>
              <a:buChar char="•"/>
            </a:pPr>
            <a:r>
              <a:rPr lang="en-US" dirty="0" smtClean="0"/>
              <a:t>Tools for hunting and social displays</a:t>
            </a:r>
          </a:p>
          <a:p>
            <a:pPr lvl="1">
              <a:buFont typeface="Arial" pitchFamily="34" charset="0"/>
              <a:buChar char="•"/>
            </a:pPr>
            <a:r>
              <a:rPr lang="en-US" dirty="0" smtClean="0"/>
              <a:t>Spatial and abstract reasoning</a:t>
            </a:r>
          </a:p>
          <a:p>
            <a:pPr lvl="1">
              <a:buFont typeface="Arial" pitchFamily="34" charset="0"/>
              <a:buChar char="•"/>
            </a:pPr>
            <a:r>
              <a:rPr lang="en-US" dirty="0" smtClean="0"/>
              <a:t>Slower development</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419" y="5562600"/>
            <a:ext cx="1455288" cy="1233052"/>
          </a:xfrm>
          <a:prstGeom prst="rect">
            <a:avLst/>
          </a:prstGeom>
        </p:spPr>
      </p:pic>
    </p:spTree>
    <p:extLst>
      <p:ext uri="{BB962C8B-B14F-4D97-AF65-F5344CB8AC3E}">
        <p14:creationId xmlns:p14="http://schemas.microsoft.com/office/powerpoint/2010/main" val="29678423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Is it Language?</a:t>
            </a:r>
            <a:endParaRPr lang="en-US" dirty="0"/>
          </a:p>
        </p:txBody>
      </p:sp>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extBox 6"/>
          <p:cNvSpPr txBox="1"/>
          <p:nvPr/>
        </p:nvSpPr>
        <p:spPr>
          <a:xfrm>
            <a:off x="6705600" y="228600"/>
            <a:ext cx="22098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Primates</a:t>
            </a:r>
            <a:endParaRPr lang="en-US" sz="1600" i="1" dirty="0">
              <a:solidFill>
                <a:schemeClr val="accent3">
                  <a:lumMod val="50000"/>
                </a:schemeClr>
              </a:solidFill>
              <a:latin typeface="Bookman Old Style" pitchFamily="18"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419" y="5562600"/>
            <a:ext cx="1455288" cy="1233052"/>
          </a:xfrm>
          <a:prstGeom prst="rect">
            <a:avLst/>
          </a:prstGeom>
        </p:spPr>
      </p:pic>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884" t="8233" r="3884" b="8233"/>
          <a:stretch/>
        </p:blipFill>
        <p:spPr bwMode="auto">
          <a:xfrm>
            <a:off x="381000" y="1101391"/>
            <a:ext cx="5396718"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http://bcs.whfreeman.com/thelifewire8e/content/cat_010/f46015.jpg"/>
          <p:cNvPicPr>
            <a:picLocks noChangeAspect="1" noChangeArrowheads="1"/>
          </p:cNvPicPr>
          <p:nvPr/>
        </p:nvPicPr>
        <p:blipFill rotWithShape="1">
          <a:blip r:embed="rId5">
            <a:extLst>
              <a:ext uri="{28A0092B-C50C-407E-A947-70E740481C1C}">
                <a14:useLocalDpi xmlns:a14="http://schemas.microsoft.com/office/drawing/2010/main" val="0"/>
              </a:ext>
            </a:extLst>
          </a:blip>
          <a:srcRect t="15336" b="22557"/>
          <a:stretch/>
        </p:blipFill>
        <p:spPr bwMode="auto">
          <a:xfrm>
            <a:off x="381000" y="3857125"/>
            <a:ext cx="6096000" cy="28454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g144.imageshack.us/img144/1405/washoehi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1991" y="1101391"/>
            <a:ext cx="2857500"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2109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Hominid Ancestors</a:t>
            </a:r>
            <a:endParaRPr lang="en-US" dirty="0"/>
          </a:p>
        </p:txBody>
      </p:sp>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extBox 6"/>
          <p:cNvSpPr txBox="1"/>
          <p:nvPr/>
        </p:nvSpPr>
        <p:spPr>
          <a:xfrm>
            <a:off x="6629400" y="228600"/>
            <a:ext cx="22860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Hominid ancestors</a:t>
            </a:r>
            <a:endParaRPr lang="en-US" sz="1600" i="1" dirty="0">
              <a:solidFill>
                <a:schemeClr val="accent3">
                  <a:lumMod val="50000"/>
                </a:schemeClr>
              </a:solidFill>
              <a:latin typeface="Bookman Old Style"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14400"/>
            <a:ext cx="4953000" cy="581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5638800"/>
            <a:ext cx="1219200" cy="1219200"/>
          </a:xfrm>
          <a:prstGeom prst="rect">
            <a:avLst/>
          </a:prstGeom>
        </p:spPr>
      </p:pic>
      <p:sp>
        <p:nvSpPr>
          <p:cNvPr id="8" name="Rectangle 7"/>
          <p:cNvSpPr/>
          <p:nvPr/>
        </p:nvSpPr>
        <p:spPr>
          <a:xfrm>
            <a:off x="6096000" y="960120"/>
            <a:ext cx="2362200" cy="2554545"/>
          </a:xfrm>
          <a:prstGeom prst="rect">
            <a:avLst/>
          </a:prstGeom>
        </p:spPr>
        <p:txBody>
          <a:bodyPr wrap="square">
            <a:spAutoFit/>
          </a:bodyPr>
          <a:lstStyle/>
          <a:p>
            <a:r>
              <a:rPr lang="en-US" sz="2000" dirty="0" err="1">
                <a:solidFill>
                  <a:srgbClr val="92D050"/>
                </a:solidFill>
              </a:rPr>
              <a:t>Eukaryoyta</a:t>
            </a:r>
            <a:r>
              <a:rPr lang="en-US" sz="2000" dirty="0">
                <a:solidFill>
                  <a:srgbClr val="92D050"/>
                </a:solidFill>
              </a:rPr>
              <a:t> </a:t>
            </a:r>
            <a:r>
              <a:rPr lang="en-US" sz="2000" dirty="0" smtClean="0">
                <a:solidFill>
                  <a:srgbClr val="92D050"/>
                </a:solidFill>
              </a:rPr>
              <a:t>→ </a:t>
            </a:r>
            <a:r>
              <a:rPr lang="en-US" sz="2000" dirty="0" err="1" smtClean="0">
                <a:solidFill>
                  <a:srgbClr val="92D050"/>
                </a:solidFill>
              </a:rPr>
              <a:t>Animalia</a:t>
            </a:r>
            <a:r>
              <a:rPr lang="en-US" sz="2000" dirty="0" smtClean="0">
                <a:solidFill>
                  <a:srgbClr val="92D050"/>
                </a:solidFill>
              </a:rPr>
              <a:t> → </a:t>
            </a:r>
            <a:r>
              <a:rPr lang="pt-BR" sz="2000" dirty="0" smtClean="0">
                <a:solidFill>
                  <a:srgbClr val="92D050"/>
                </a:solidFill>
              </a:rPr>
              <a:t>Chordata </a:t>
            </a:r>
            <a:r>
              <a:rPr lang="en-US" sz="2000" dirty="0" smtClean="0">
                <a:solidFill>
                  <a:srgbClr val="92D050"/>
                </a:solidFill>
              </a:rPr>
              <a:t>→ </a:t>
            </a:r>
            <a:r>
              <a:rPr lang="pt-BR" sz="2000" dirty="0" smtClean="0">
                <a:solidFill>
                  <a:srgbClr val="92D050"/>
                </a:solidFill>
              </a:rPr>
              <a:t>Mammalia </a:t>
            </a:r>
            <a:r>
              <a:rPr lang="en-US" sz="2000" dirty="0" smtClean="0">
                <a:solidFill>
                  <a:srgbClr val="92D050"/>
                </a:solidFill>
              </a:rPr>
              <a:t>→</a:t>
            </a:r>
            <a:r>
              <a:rPr lang="pt-BR" sz="2000" dirty="0" smtClean="0">
                <a:solidFill>
                  <a:srgbClr val="92D050"/>
                </a:solidFill>
              </a:rPr>
              <a:t> </a:t>
            </a:r>
            <a:r>
              <a:rPr lang="pt-BR" sz="2000" dirty="0">
                <a:solidFill>
                  <a:srgbClr val="92D050"/>
                </a:solidFill>
              </a:rPr>
              <a:t>Primates </a:t>
            </a:r>
            <a:r>
              <a:rPr lang="en-US" sz="2000" b="1" dirty="0">
                <a:solidFill>
                  <a:srgbClr val="92D050"/>
                </a:solidFill>
              </a:rPr>
              <a:t>→ </a:t>
            </a:r>
            <a:r>
              <a:rPr lang="pt-BR" sz="2000" b="1" dirty="0" smtClean="0">
                <a:solidFill>
                  <a:srgbClr val="92D050"/>
                </a:solidFill>
              </a:rPr>
              <a:t> Hominidae</a:t>
            </a:r>
            <a:r>
              <a:rPr lang="en-US" sz="2000" b="1" dirty="0">
                <a:solidFill>
                  <a:srgbClr val="92D050"/>
                </a:solidFill>
              </a:rPr>
              <a:t> </a:t>
            </a:r>
            <a:r>
              <a:rPr lang="en-US" sz="2000" b="1" dirty="0" smtClean="0">
                <a:solidFill>
                  <a:srgbClr val="92D050"/>
                </a:solidFill>
              </a:rPr>
              <a:t>→</a:t>
            </a:r>
            <a:r>
              <a:rPr lang="pt-BR" sz="2000" b="1" dirty="0" smtClean="0">
                <a:solidFill>
                  <a:srgbClr val="92D050"/>
                </a:solidFill>
              </a:rPr>
              <a:t> </a:t>
            </a:r>
            <a:r>
              <a:rPr lang="pt-BR" sz="2000" b="1" dirty="0">
                <a:solidFill>
                  <a:srgbClr val="92D050"/>
                </a:solidFill>
              </a:rPr>
              <a:t>Homo </a:t>
            </a:r>
            <a:r>
              <a:rPr lang="en-US" sz="2000" b="1" dirty="0">
                <a:solidFill>
                  <a:srgbClr val="92D050"/>
                </a:solidFill>
              </a:rPr>
              <a:t>→ </a:t>
            </a:r>
            <a:endParaRPr lang="en-US" sz="2000" b="1" dirty="0" smtClean="0">
              <a:solidFill>
                <a:srgbClr val="92D050"/>
              </a:solidFill>
            </a:endParaRPr>
          </a:p>
          <a:p>
            <a:r>
              <a:rPr lang="pt-BR" sz="2000" b="1" dirty="0" smtClean="0">
                <a:solidFill>
                  <a:srgbClr val="92D050"/>
                </a:solidFill>
              </a:rPr>
              <a:t>sapiens (sapiens)</a:t>
            </a:r>
            <a:endParaRPr lang="en-US" sz="2000" b="1" dirty="0">
              <a:solidFill>
                <a:srgbClr val="92D050"/>
              </a:solidFill>
            </a:endParaRPr>
          </a:p>
        </p:txBody>
      </p:sp>
    </p:spTree>
    <p:extLst>
      <p:ext uri="{BB962C8B-B14F-4D97-AF65-F5344CB8AC3E}">
        <p14:creationId xmlns:p14="http://schemas.microsoft.com/office/powerpoint/2010/main" val="26734579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Hominid Ancestors</a:t>
            </a:r>
            <a:endParaRPr lang="en-US" dirty="0"/>
          </a:p>
        </p:txBody>
      </p:sp>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extBox 6"/>
          <p:cNvSpPr txBox="1"/>
          <p:nvPr/>
        </p:nvSpPr>
        <p:spPr>
          <a:xfrm>
            <a:off x="6629400" y="228600"/>
            <a:ext cx="22860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Hominid ancestors</a:t>
            </a:r>
            <a:endParaRPr lang="en-US" sz="1600" i="1" dirty="0">
              <a:solidFill>
                <a:schemeClr val="accent3">
                  <a:lumMod val="50000"/>
                </a:schemeClr>
              </a:solidFill>
              <a:latin typeface="Bookman Old Style"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5638800"/>
            <a:ext cx="1219200" cy="1219200"/>
          </a:xfrm>
          <a:prstGeom prst="rect">
            <a:avLst/>
          </a:prstGeom>
        </p:spPr>
      </p:pic>
      <p:pic>
        <p:nvPicPr>
          <p:cNvPr id="3077" name="Picture 5" descr="C:\Users\Emily\Dropbox\SPLASH!\image0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135754"/>
            <a:ext cx="3581400" cy="5569846"/>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960915"/>
            <a:ext cx="3484212" cy="5135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a:off x="4419600" y="4267200"/>
            <a:ext cx="609600" cy="762000"/>
          </a:xfrm>
          <a:prstGeom prst="ellipse">
            <a:avLst/>
          </a:prstGeom>
          <a:noFill/>
          <a:ln w="57150">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Oval 17"/>
          <p:cNvSpPr/>
          <p:nvPr/>
        </p:nvSpPr>
        <p:spPr>
          <a:xfrm>
            <a:off x="6553200" y="5029200"/>
            <a:ext cx="838200" cy="457200"/>
          </a:xfrm>
          <a:prstGeom prst="ellipse">
            <a:avLst/>
          </a:prstGeom>
          <a:noFill/>
          <a:ln w="57150">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Oval 2"/>
          <p:cNvSpPr/>
          <p:nvPr/>
        </p:nvSpPr>
        <p:spPr>
          <a:xfrm>
            <a:off x="4267200" y="2362200"/>
            <a:ext cx="609600" cy="7620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57200" y="2743200"/>
            <a:ext cx="685800" cy="7620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114800" y="3200400"/>
            <a:ext cx="457200" cy="457200"/>
          </a:xfrm>
          <a:prstGeom prst="ellipse">
            <a:avLst/>
          </a:prstGeom>
          <a:noFill/>
          <a:ln w="57150">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Oval 22"/>
          <p:cNvSpPr/>
          <p:nvPr/>
        </p:nvSpPr>
        <p:spPr>
          <a:xfrm>
            <a:off x="4572000" y="6324600"/>
            <a:ext cx="1127760" cy="529590"/>
          </a:xfrm>
          <a:prstGeom prst="ellipse">
            <a:avLst/>
          </a:prstGeom>
          <a:noFill/>
          <a:ln w="57150">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Oval 13"/>
          <p:cNvSpPr/>
          <p:nvPr/>
        </p:nvSpPr>
        <p:spPr>
          <a:xfrm>
            <a:off x="685800" y="5029200"/>
            <a:ext cx="838200" cy="4572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553200" y="6019800"/>
            <a:ext cx="914400" cy="6096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58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P spid="3" grpId="0" animBg="1"/>
      <p:bldP spid="20" grpId="0" animBg="1"/>
      <p:bldP spid="21" grpId="0" animBg="1"/>
      <p:bldP spid="23" grpId="0" animBg="1"/>
      <p:bldP spid="14"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Single vs. Multiregional Origin</a:t>
            </a:r>
            <a:endParaRPr lang="en-US" dirty="0"/>
          </a:p>
        </p:txBody>
      </p:sp>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extBox 6"/>
          <p:cNvSpPr txBox="1"/>
          <p:nvPr/>
        </p:nvSpPr>
        <p:spPr>
          <a:xfrm>
            <a:off x="6629400" y="228600"/>
            <a:ext cx="22860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Hominid ancestors</a:t>
            </a:r>
            <a:endParaRPr lang="en-US" sz="1600" i="1" dirty="0">
              <a:solidFill>
                <a:schemeClr val="accent3">
                  <a:lumMod val="50000"/>
                </a:schemeClr>
              </a:solidFill>
              <a:latin typeface="Bookman Old Style"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5638800"/>
            <a:ext cx="1219200" cy="1219200"/>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665732"/>
            <a:ext cx="8534400" cy="3744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74189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Adam &amp; Eve</a:t>
            </a:r>
            <a:endParaRPr lang="en-US" dirty="0"/>
          </a:p>
        </p:txBody>
      </p:sp>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extBox 6"/>
          <p:cNvSpPr txBox="1"/>
          <p:nvPr/>
        </p:nvSpPr>
        <p:spPr>
          <a:xfrm>
            <a:off x="6629400" y="228600"/>
            <a:ext cx="22860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Hominid ancestors</a:t>
            </a:r>
            <a:endParaRPr lang="en-US" sz="1600" i="1" dirty="0">
              <a:solidFill>
                <a:schemeClr val="accent3">
                  <a:lumMod val="50000"/>
                </a:schemeClr>
              </a:solidFill>
              <a:latin typeface="Bookman Old Style"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5638800"/>
            <a:ext cx="1219200" cy="1219200"/>
          </a:xfrm>
          <a:prstGeom prst="rect">
            <a:avLst/>
          </a:prstGeom>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7629" y="609600"/>
            <a:ext cx="3831771" cy="616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4637314" y="1676400"/>
            <a:ext cx="315686" cy="381000"/>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88229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extBox 6"/>
          <p:cNvSpPr txBox="1"/>
          <p:nvPr/>
        </p:nvSpPr>
        <p:spPr>
          <a:xfrm>
            <a:off x="6629400" y="228600"/>
            <a:ext cx="22860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Hominid ancestors</a:t>
            </a:r>
            <a:endParaRPr lang="en-US" sz="1600" i="1" dirty="0">
              <a:solidFill>
                <a:schemeClr val="accent3">
                  <a:lumMod val="50000"/>
                </a:schemeClr>
              </a:solidFill>
              <a:latin typeface="Bookman Old Style"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839628"/>
            <a:ext cx="8147396" cy="357057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5638800"/>
            <a:ext cx="1219200" cy="1219200"/>
          </a:xfrm>
          <a:prstGeom prst="rect">
            <a:avLst/>
          </a:prstGeom>
        </p:spPr>
      </p:pic>
      <p:sp>
        <p:nvSpPr>
          <p:cNvPr id="2" name="Rectangle 1"/>
          <p:cNvSpPr/>
          <p:nvPr/>
        </p:nvSpPr>
        <p:spPr>
          <a:xfrm>
            <a:off x="304800" y="6260068"/>
            <a:ext cx="7772400" cy="369332"/>
          </a:xfrm>
          <a:prstGeom prst="rect">
            <a:avLst/>
          </a:prstGeom>
        </p:spPr>
        <p:txBody>
          <a:bodyPr wrap="square">
            <a:spAutoFit/>
          </a:bodyPr>
          <a:lstStyle/>
          <a:p>
            <a:r>
              <a:rPr lang="en-US" dirty="0">
                <a:hlinkClick r:id="rId5"/>
              </a:rPr>
              <a:t>http://</a:t>
            </a:r>
            <a:r>
              <a:rPr lang="en-US" dirty="0" smtClean="0">
                <a:hlinkClick r:id="rId5"/>
              </a:rPr>
              <a:t>humanorigins.si.edu/evidence/human-fossils/mystery-skull-interactive</a:t>
            </a:r>
            <a:r>
              <a:rPr lang="en-US" dirty="0" smtClean="0"/>
              <a:t> </a:t>
            </a:r>
            <a:endParaRPr lang="en-US" dirty="0"/>
          </a:p>
        </p:txBody>
      </p:sp>
      <p:sp>
        <p:nvSpPr>
          <p:cNvPr id="3" name="Rectangle 2"/>
          <p:cNvSpPr/>
          <p:nvPr/>
        </p:nvSpPr>
        <p:spPr>
          <a:xfrm>
            <a:off x="304800" y="5879068"/>
            <a:ext cx="8153400" cy="369332"/>
          </a:xfrm>
          <a:prstGeom prst="rect">
            <a:avLst/>
          </a:prstGeom>
        </p:spPr>
        <p:txBody>
          <a:bodyPr wrap="square">
            <a:spAutoFit/>
          </a:bodyPr>
          <a:lstStyle/>
          <a:p>
            <a:r>
              <a:rPr lang="en-US" dirty="0">
                <a:hlinkClick r:id="rId6"/>
              </a:rPr>
              <a:t>http://</a:t>
            </a:r>
            <a:r>
              <a:rPr lang="en-US" dirty="0" smtClean="0">
                <a:hlinkClick r:id="rId6"/>
              </a:rPr>
              <a:t>humanorigins.si.edu/evidence/human-fossils/species/human-family-tree</a:t>
            </a:r>
            <a:r>
              <a:rPr lang="en-US" dirty="0" smtClean="0"/>
              <a:t> </a:t>
            </a:r>
          </a:p>
        </p:txBody>
      </p:sp>
    </p:spTree>
    <p:extLst>
      <p:ext uri="{BB962C8B-B14F-4D97-AF65-F5344CB8AC3E}">
        <p14:creationId xmlns:p14="http://schemas.microsoft.com/office/powerpoint/2010/main" val="32969524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extBox 6"/>
          <p:cNvSpPr txBox="1"/>
          <p:nvPr/>
        </p:nvSpPr>
        <p:spPr>
          <a:xfrm>
            <a:off x="6629400" y="228600"/>
            <a:ext cx="22860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Hominid ancestors</a:t>
            </a:r>
            <a:endParaRPr lang="en-US" sz="1600" i="1" dirty="0">
              <a:solidFill>
                <a:schemeClr val="accent3">
                  <a:lumMod val="50000"/>
                </a:schemeClr>
              </a:solidFill>
              <a:latin typeface="Bookman Old Style"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5638800"/>
            <a:ext cx="1219200" cy="1219200"/>
          </a:xfrm>
          <a:prstGeom prst="rect">
            <a:avLst/>
          </a:prstGeom>
        </p:spPr>
      </p:pic>
      <p:pic>
        <p:nvPicPr>
          <p:cNvPr id="5122" name="Picture 2" descr="http://www.case.edu/origins/images/ardi_fossil_skeleton_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44641"/>
            <a:ext cx="4876800" cy="637292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2"/>
          <p:cNvSpPr>
            <a:spLocks noGrp="1"/>
          </p:cNvSpPr>
          <p:nvPr>
            <p:ph type="title"/>
          </p:nvPr>
        </p:nvSpPr>
        <p:spPr>
          <a:xfrm>
            <a:off x="5791200" y="2590800"/>
            <a:ext cx="2895600" cy="1217096"/>
          </a:xfrm>
        </p:spPr>
        <p:txBody>
          <a:bodyPr>
            <a:normAutofit/>
          </a:bodyPr>
          <a:lstStyle/>
          <a:p>
            <a:r>
              <a:rPr lang="en-US" dirty="0" smtClean="0"/>
              <a:t>“</a:t>
            </a:r>
            <a:r>
              <a:rPr lang="en-US" dirty="0" err="1" smtClean="0"/>
              <a:t>Ardi</a:t>
            </a:r>
            <a:r>
              <a:rPr lang="en-US" dirty="0" smtClean="0"/>
              <a:t>”</a:t>
            </a:r>
            <a:br>
              <a:rPr lang="en-US" dirty="0" smtClean="0"/>
            </a:br>
            <a:r>
              <a:rPr lang="en-US" i="1" dirty="0" smtClean="0"/>
              <a:t>Ar. </a:t>
            </a:r>
            <a:r>
              <a:rPr lang="en-US" i="1" dirty="0" err="1"/>
              <a:t>r</a:t>
            </a:r>
            <a:r>
              <a:rPr lang="en-US" i="1" dirty="0" err="1" smtClean="0"/>
              <a:t>amidus</a:t>
            </a:r>
            <a:endParaRPr lang="en-US" i="1" dirty="0"/>
          </a:p>
        </p:txBody>
      </p:sp>
    </p:spTree>
    <p:extLst>
      <p:ext uri="{BB962C8B-B14F-4D97-AF65-F5344CB8AC3E}">
        <p14:creationId xmlns:p14="http://schemas.microsoft.com/office/powerpoint/2010/main" val="16645860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extBox 6"/>
          <p:cNvSpPr txBox="1"/>
          <p:nvPr/>
        </p:nvSpPr>
        <p:spPr>
          <a:xfrm>
            <a:off x="6629400" y="228600"/>
            <a:ext cx="22860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Hominid ancestors</a:t>
            </a:r>
            <a:endParaRPr lang="en-US" sz="1600" i="1" dirty="0">
              <a:solidFill>
                <a:schemeClr val="accent3">
                  <a:lumMod val="50000"/>
                </a:schemeClr>
              </a:solidFill>
              <a:latin typeface="Bookman Old Style"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5638800"/>
            <a:ext cx="1219200" cy="1219200"/>
          </a:xfrm>
          <a:prstGeom prst="rect">
            <a:avLst/>
          </a:prstGeom>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40383"/>
            <a:ext cx="2590800" cy="6383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a:spLocks noGrp="1"/>
          </p:cNvSpPr>
          <p:nvPr>
            <p:ph type="title"/>
          </p:nvPr>
        </p:nvSpPr>
        <p:spPr>
          <a:xfrm>
            <a:off x="5791200" y="2590800"/>
            <a:ext cx="2895600" cy="1217096"/>
          </a:xfrm>
        </p:spPr>
        <p:txBody>
          <a:bodyPr>
            <a:normAutofit/>
          </a:bodyPr>
          <a:lstStyle/>
          <a:p>
            <a:r>
              <a:rPr lang="en-US" dirty="0" smtClean="0"/>
              <a:t>“Lucy”</a:t>
            </a:r>
            <a:br>
              <a:rPr lang="en-US" dirty="0" smtClean="0"/>
            </a:br>
            <a:r>
              <a:rPr lang="en-US" i="1" dirty="0" smtClean="0"/>
              <a:t>A. </a:t>
            </a:r>
            <a:r>
              <a:rPr lang="en-US" i="1" dirty="0" err="1" smtClean="0"/>
              <a:t>Afarensis</a:t>
            </a:r>
            <a:endParaRPr lang="en-US" i="1" dirty="0"/>
          </a:p>
        </p:txBody>
      </p:sp>
    </p:spTree>
    <p:extLst>
      <p:ext uri="{BB962C8B-B14F-4D97-AF65-F5344CB8AC3E}">
        <p14:creationId xmlns:p14="http://schemas.microsoft.com/office/powerpoint/2010/main" val="22098650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extBox 6"/>
          <p:cNvSpPr txBox="1"/>
          <p:nvPr/>
        </p:nvSpPr>
        <p:spPr>
          <a:xfrm>
            <a:off x="6629400" y="228600"/>
            <a:ext cx="22860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Hominid ancestors</a:t>
            </a:r>
            <a:endParaRPr lang="en-US" sz="1600" i="1" dirty="0">
              <a:solidFill>
                <a:schemeClr val="accent3">
                  <a:lumMod val="50000"/>
                </a:schemeClr>
              </a:solidFill>
              <a:latin typeface="Bookman Old Style"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5638800"/>
            <a:ext cx="1219200" cy="1219200"/>
          </a:xfrm>
          <a:prstGeom prst="rect">
            <a:avLst/>
          </a:prstGeom>
        </p:spPr>
      </p:pic>
      <p:sp>
        <p:nvSpPr>
          <p:cNvPr id="8" name="Title 2"/>
          <p:cNvSpPr>
            <a:spLocks noGrp="1"/>
          </p:cNvSpPr>
          <p:nvPr>
            <p:ph type="title"/>
          </p:nvPr>
        </p:nvSpPr>
        <p:spPr>
          <a:xfrm>
            <a:off x="5029200" y="4191000"/>
            <a:ext cx="3657600" cy="1447800"/>
          </a:xfrm>
        </p:spPr>
        <p:txBody>
          <a:bodyPr>
            <a:normAutofit fontScale="90000"/>
          </a:bodyPr>
          <a:lstStyle/>
          <a:p>
            <a:r>
              <a:rPr lang="en-US" dirty="0" smtClean="0"/>
              <a:t>“The Mystery Skull”</a:t>
            </a:r>
            <a:br>
              <a:rPr lang="en-US" dirty="0" smtClean="0"/>
            </a:br>
            <a:r>
              <a:rPr lang="en-US" i="1" dirty="0" smtClean="0"/>
              <a:t>H. </a:t>
            </a:r>
            <a:r>
              <a:rPr lang="en-US" i="1" dirty="0" err="1" smtClean="0"/>
              <a:t>habilis</a:t>
            </a:r>
            <a:endParaRPr lang="en-US" i="1" dirty="0"/>
          </a:p>
        </p:txBody>
      </p:sp>
      <p:pic>
        <p:nvPicPr>
          <p:cNvPr id="6146" name="Picture 2" descr="http://www.talkorigins.org/faqs/homs/stw5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4588"/>
            <a:ext cx="4956044" cy="4271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0825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Early Hypotheses</a:t>
            </a:r>
            <a:endParaRPr lang="en-US" dirty="0"/>
          </a:p>
        </p:txBody>
      </p:sp>
      <p:sp>
        <p:nvSpPr>
          <p:cNvPr id="7" name="Content Placeholder 1"/>
          <p:cNvSpPr>
            <a:spLocks noGrp="1"/>
          </p:cNvSpPr>
          <p:nvPr>
            <p:ph sz="quarter" idx="1"/>
          </p:nvPr>
        </p:nvSpPr>
        <p:spPr>
          <a:xfrm>
            <a:off x="457200" y="1066800"/>
            <a:ext cx="8229600" cy="5410200"/>
          </a:xfrm>
        </p:spPr>
        <p:txBody>
          <a:bodyPr/>
          <a:lstStyle/>
          <a:p>
            <a:pPr>
              <a:buFont typeface="Arial" pitchFamily="34" charset="0"/>
              <a:buChar char="•"/>
            </a:pPr>
            <a:r>
              <a:rPr lang="en-US" dirty="0" smtClean="0"/>
              <a:t>Evolution</a:t>
            </a:r>
          </a:p>
          <a:p>
            <a:pPr>
              <a:buFont typeface="Arial" pitchFamily="34" charset="0"/>
              <a:buChar char="•"/>
            </a:pPr>
            <a:r>
              <a:rPr lang="en-US" dirty="0" smtClean="0"/>
              <a:t>Fitness</a:t>
            </a:r>
          </a:p>
          <a:p>
            <a:pPr>
              <a:buFont typeface="Arial" pitchFamily="34" charset="0"/>
              <a:buChar char="•"/>
            </a:pPr>
            <a:r>
              <a:rPr lang="en-US" dirty="0" smtClean="0"/>
              <a:t>Universal common ancestor (UCA)</a:t>
            </a:r>
          </a:p>
          <a:p>
            <a:pPr>
              <a:buFont typeface="Arial" pitchFamily="34" charset="0"/>
              <a:buChar char="•"/>
            </a:pPr>
            <a:r>
              <a:rPr lang="en-US" dirty="0" smtClean="0"/>
              <a:t>Heritable traits</a:t>
            </a:r>
          </a:p>
          <a:p>
            <a:pPr>
              <a:buFont typeface="Arial" pitchFamily="34" charset="0"/>
              <a:buChar char="•"/>
            </a:pPr>
            <a:r>
              <a:rPr lang="en-US" dirty="0" smtClean="0"/>
              <a:t>Adaptation</a:t>
            </a:r>
          </a:p>
        </p:txBody>
      </p:sp>
      <p:pic>
        <p:nvPicPr>
          <p:cNvPr id="8" name="Picture 3" descr="C:\Users\Emily\AppData\Local\Microsoft\Windows\Temporary Internet Files\Content.IE5\LEBSNLYG\MC9004369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10749">
            <a:off x="7727313" y="5281421"/>
            <a:ext cx="1469266" cy="1469266"/>
          </a:xfrm>
          <a:prstGeom prst="rect">
            <a:avLst/>
          </a:prstGeom>
          <a:noFill/>
          <a:extLst>
            <a:ext uri="{909E8E84-426E-40DD-AFC4-6F175D3DCCD1}">
              <a14:hiddenFill xmlns:a14="http://schemas.microsoft.com/office/drawing/2010/main">
                <a:solidFill>
                  <a:srgbClr val="FFFFFF"/>
                </a:solidFill>
              </a14:hiddenFill>
            </a:ext>
          </a:extLst>
        </p:spPr>
      </p:pic>
      <p:sp>
        <p:nvSpPr>
          <p:cNvPr id="5" name="Horizontal Scroll 4"/>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 name="TextBox 8"/>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Early Hypotheses</a:t>
            </a:r>
            <a:endParaRPr lang="en-US" sz="1600" i="1" dirty="0">
              <a:solidFill>
                <a:schemeClr val="accent3">
                  <a:lumMod val="50000"/>
                </a:schemeClr>
              </a:solidFill>
              <a:latin typeface="Bookman Old Style" pitchFamily="18" charset="0"/>
            </a:endParaRPr>
          </a:p>
        </p:txBody>
      </p:sp>
    </p:spTree>
    <p:extLst>
      <p:ext uri="{BB962C8B-B14F-4D97-AF65-F5344CB8AC3E}">
        <p14:creationId xmlns:p14="http://schemas.microsoft.com/office/powerpoint/2010/main" val="22928912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extBox 6"/>
          <p:cNvSpPr txBox="1"/>
          <p:nvPr/>
        </p:nvSpPr>
        <p:spPr>
          <a:xfrm>
            <a:off x="6629400" y="228600"/>
            <a:ext cx="22860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Hominid ancestors</a:t>
            </a:r>
            <a:endParaRPr lang="en-US" sz="1600" i="1" dirty="0">
              <a:solidFill>
                <a:schemeClr val="accent3">
                  <a:lumMod val="50000"/>
                </a:schemeClr>
              </a:solidFill>
              <a:latin typeface="Bookman Old Style"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5638800"/>
            <a:ext cx="1219200" cy="1219200"/>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9" y="264694"/>
            <a:ext cx="2186039" cy="6212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a:spLocks noGrp="1"/>
          </p:cNvSpPr>
          <p:nvPr>
            <p:ph type="title"/>
          </p:nvPr>
        </p:nvSpPr>
        <p:spPr>
          <a:xfrm>
            <a:off x="5791200" y="3581400"/>
            <a:ext cx="2895600" cy="1524000"/>
          </a:xfrm>
        </p:spPr>
        <p:txBody>
          <a:bodyPr>
            <a:normAutofit/>
          </a:bodyPr>
          <a:lstStyle/>
          <a:p>
            <a:r>
              <a:rPr lang="en-US" dirty="0" smtClean="0"/>
              <a:t>“Turkana Boy” &amp; “Java Man”</a:t>
            </a:r>
            <a:br>
              <a:rPr lang="en-US" dirty="0" smtClean="0"/>
            </a:br>
            <a:r>
              <a:rPr lang="en-US" i="1" dirty="0" smtClean="0"/>
              <a:t>H. erectus</a:t>
            </a:r>
            <a:endParaRPr lang="en-US" i="1" dirty="0"/>
          </a:p>
        </p:txBody>
      </p:sp>
      <p:pic>
        <p:nvPicPr>
          <p:cNvPr id="3078" name="Picture 6" descr="Java Man skullc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834356"/>
            <a:ext cx="3305175"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4395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extBox 6"/>
          <p:cNvSpPr txBox="1"/>
          <p:nvPr/>
        </p:nvSpPr>
        <p:spPr>
          <a:xfrm>
            <a:off x="6629400" y="228600"/>
            <a:ext cx="22860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Hominid ancestors</a:t>
            </a:r>
            <a:endParaRPr lang="en-US" sz="1600" i="1" dirty="0">
              <a:solidFill>
                <a:schemeClr val="accent3">
                  <a:lumMod val="50000"/>
                </a:schemeClr>
              </a:solidFill>
              <a:latin typeface="Bookman Old Style"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5638800"/>
            <a:ext cx="1219200" cy="1219200"/>
          </a:xfrm>
          <a:prstGeom prst="rect">
            <a:avLst/>
          </a:prstGeom>
        </p:spPr>
      </p:pic>
      <p:sp>
        <p:nvSpPr>
          <p:cNvPr id="8" name="Title 2"/>
          <p:cNvSpPr>
            <a:spLocks noGrp="1"/>
          </p:cNvSpPr>
          <p:nvPr>
            <p:ph type="title"/>
          </p:nvPr>
        </p:nvSpPr>
        <p:spPr>
          <a:xfrm>
            <a:off x="5486400" y="3733800"/>
            <a:ext cx="3200400" cy="1371600"/>
          </a:xfrm>
        </p:spPr>
        <p:txBody>
          <a:bodyPr>
            <a:normAutofit/>
          </a:bodyPr>
          <a:lstStyle/>
          <a:p>
            <a:r>
              <a:rPr lang="en-US" dirty="0" smtClean="0"/>
              <a:t>“The Hobbit”</a:t>
            </a:r>
            <a:br>
              <a:rPr lang="en-US" dirty="0" smtClean="0"/>
            </a:br>
            <a:r>
              <a:rPr lang="en-US" i="1" dirty="0" smtClean="0"/>
              <a:t>H. </a:t>
            </a:r>
            <a:r>
              <a:rPr lang="en-US" i="1" dirty="0" err="1" smtClean="0"/>
              <a:t>Floresiensis</a:t>
            </a:r>
            <a:endParaRPr lang="en-US" i="1" dirty="0"/>
          </a:p>
        </p:txBody>
      </p:sp>
      <p:pic>
        <p:nvPicPr>
          <p:cNvPr id="5122" name="Picture 2" descr="LB1 sku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28600"/>
            <a:ext cx="2857500" cy="27241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loresiensis and sapiens skull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886200"/>
            <a:ext cx="363220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5131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extBox 6"/>
          <p:cNvSpPr txBox="1"/>
          <p:nvPr/>
        </p:nvSpPr>
        <p:spPr>
          <a:xfrm>
            <a:off x="6629400" y="228600"/>
            <a:ext cx="22860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Hominid ancestors</a:t>
            </a:r>
            <a:endParaRPr lang="en-US" sz="1600" i="1" dirty="0">
              <a:solidFill>
                <a:schemeClr val="accent3">
                  <a:lumMod val="50000"/>
                </a:schemeClr>
              </a:solidFill>
              <a:latin typeface="Bookman Old Style"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5638800"/>
            <a:ext cx="1219200" cy="1219200"/>
          </a:xfrm>
          <a:prstGeom prst="rect">
            <a:avLst/>
          </a:prstGeom>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04537"/>
            <a:ext cx="2161572"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a:spLocks noGrp="1"/>
          </p:cNvSpPr>
          <p:nvPr>
            <p:ph type="title"/>
          </p:nvPr>
        </p:nvSpPr>
        <p:spPr>
          <a:xfrm>
            <a:off x="5181600" y="2590800"/>
            <a:ext cx="3505200" cy="1217096"/>
          </a:xfrm>
        </p:spPr>
        <p:txBody>
          <a:bodyPr>
            <a:normAutofit/>
          </a:bodyPr>
          <a:lstStyle/>
          <a:p>
            <a:r>
              <a:rPr lang="en-US" i="1" dirty="0" smtClean="0"/>
              <a:t>H. </a:t>
            </a:r>
            <a:r>
              <a:rPr lang="en-US" i="1" dirty="0" smtClean="0"/>
              <a:t>(Sapiens) </a:t>
            </a:r>
            <a:r>
              <a:rPr lang="en-US" i="1" dirty="0" err="1" smtClean="0"/>
              <a:t>Neanderthalensis</a:t>
            </a:r>
            <a:endParaRPr lang="en-US" i="1" dirty="0"/>
          </a:p>
        </p:txBody>
      </p:sp>
    </p:spTree>
    <p:extLst>
      <p:ext uri="{BB962C8B-B14F-4D97-AF65-F5344CB8AC3E}">
        <p14:creationId xmlns:p14="http://schemas.microsoft.com/office/powerpoint/2010/main" val="41960728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Human Adaptations</a:t>
            </a:r>
            <a:endParaRPr lang="en-US" dirty="0"/>
          </a:p>
        </p:txBody>
      </p:sp>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TextBox 6"/>
          <p:cNvSpPr txBox="1"/>
          <p:nvPr/>
        </p:nvSpPr>
        <p:spPr>
          <a:xfrm>
            <a:off x="6629400" y="228600"/>
            <a:ext cx="22860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Human adaptations</a:t>
            </a:r>
            <a:endParaRPr lang="en-US" sz="1600" i="1" dirty="0">
              <a:solidFill>
                <a:schemeClr val="accent3">
                  <a:lumMod val="50000"/>
                </a:schemeClr>
              </a:solidFill>
              <a:latin typeface="Bookman Old Style" pitchFamily="18" charset="0"/>
            </a:endParaRPr>
          </a:p>
        </p:txBody>
      </p:sp>
      <p:sp>
        <p:nvSpPr>
          <p:cNvPr id="8" name="Content Placeholder 1"/>
          <p:cNvSpPr>
            <a:spLocks noGrp="1"/>
          </p:cNvSpPr>
          <p:nvPr>
            <p:ph sz="quarter" idx="1"/>
          </p:nvPr>
        </p:nvSpPr>
        <p:spPr>
          <a:xfrm>
            <a:off x="457200" y="1066800"/>
            <a:ext cx="8229600" cy="5410200"/>
          </a:xfrm>
        </p:spPr>
        <p:txBody>
          <a:bodyPr/>
          <a:lstStyle/>
          <a:p>
            <a:pPr>
              <a:buFont typeface="Arial" pitchFamily="34" charset="0"/>
              <a:buChar char="•"/>
            </a:pPr>
            <a:r>
              <a:rPr lang="en-US" dirty="0" smtClean="0"/>
              <a:t>Bipedalism</a:t>
            </a:r>
          </a:p>
          <a:p>
            <a:pPr>
              <a:buFont typeface="Arial" pitchFamily="34" charset="0"/>
              <a:buChar char="•"/>
            </a:pPr>
            <a:r>
              <a:rPr lang="en-US" dirty="0"/>
              <a:t>B</a:t>
            </a:r>
            <a:r>
              <a:rPr lang="en-US" dirty="0" smtClean="0"/>
              <a:t>rain </a:t>
            </a:r>
            <a:r>
              <a:rPr lang="en-US" dirty="0"/>
              <a:t>size &amp; </a:t>
            </a:r>
            <a:r>
              <a:rPr lang="en-US" dirty="0" smtClean="0"/>
              <a:t>structures</a:t>
            </a:r>
          </a:p>
          <a:p>
            <a:pPr>
              <a:buFont typeface="Arial" pitchFamily="34" charset="0"/>
              <a:buChar char="•"/>
            </a:pPr>
            <a:r>
              <a:rPr lang="en-US" dirty="0" smtClean="0"/>
              <a:t>Tools &amp; hunting</a:t>
            </a:r>
          </a:p>
          <a:p>
            <a:pPr>
              <a:buFont typeface="Arial" pitchFamily="34" charset="0"/>
              <a:buChar char="•"/>
            </a:pPr>
            <a:r>
              <a:rPr lang="en-US" dirty="0" smtClean="0"/>
              <a:t>Social groups &amp; behavior</a:t>
            </a:r>
          </a:p>
          <a:p>
            <a:pPr>
              <a:buFont typeface="Arial" pitchFamily="34" charset="0"/>
              <a:buChar char="•"/>
            </a:pPr>
            <a:r>
              <a:rPr lang="en-US" dirty="0" smtClean="0"/>
              <a:t>Language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5638800"/>
            <a:ext cx="1219200" cy="1219200"/>
          </a:xfrm>
          <a:prstGeom prst="rect">
            <a:avLst/>
          </a:prstGeom>
        </p:spPr>
      </p:pic>
      <p:sp>
        <p:nvSpPr>
          <p:cNvPr id="2" name="Rectangle 1"/>
          <p:cNvSpPr/>
          <p:nvPr/>
        </p:nvSpPr>
        <p:spPr>
          <a:xfrm>
            <a:off x="381000" y="6336268"/>
            <a:ext cx="7696200" cy="369332"/>
          </a:xfrm>
          <a:prstGeom prst="rect">
            <a:avLst/>
          </a:prstGeom>
        </p:spPr>
        <p:txBody>
          <a:bodyPr wrap="square">
            <a:spAutoFit/>
          </a:bodyPr>
          <a:lstStyle/>
          <a:p>
            <a:r>
              <a:rPr lang="en-US" dirty="0">
                <a:hlinkClick r:id="rId4"/>
              </a:rPr>
              <a:t>http://humanorigins.si.edu/evidence/human-evolution-timeline-interactive</a:t>
            </a:r>
            <a:endParaRPr lang="en-US" dirty="0"/>
          </a:p>
        </p:txBody>
      </p:sp>
    </p:spTree>
    <p:extLst>
      <p:ext uri="{BB962C8B-B14F-4D97-AF65-F5344CB8AC3E}">
        <p14:creationId xmlns:p14="http://schemas.microsoft.com/office/powerpoint/2010/main" val="18727317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Skeleton</a:t>
            </a:r>
            <a:endParaRPr lang="en-US" dirty="0"/>
          </a:p>
        </p:txBody>
      </p:sp>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6388" name="Picture 4" descr="http://upload.wikimedia.org/wikipedia/commons/thumb/c/ca/Human_skeleton_front_en.svg/500px-Human_skeleton_front_e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 y="1066800"/>
            <a:ext cx="2997515" cy="579120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upload.wikimedia.org/wikipedia/commons/thumb/4/4e/Human_skeleton_back_en.svg/500px-Human_skeleton_back_en.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599" y="1066800"/>
            <a:ext cx="2990941" cy="5778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629400" y="228600"/>
            <a:ext cx="22860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Human adaptations</a:t>
            </a:r>
            <a:endParaRPr lang="en-US" sz="1600" i="1" dirty="0">
              <a:solidFill>
                <a:schemeClr val="accent3">
                  <a:lumMod val="50000"/>
                </a:schemeClr>
              </a:solidFill>
              <a:latin typeface="Bookman Old Style" pitchFamily="18"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0" y="5638800"/>
            <a:ext cx="1219200" cy="1219200"/>
          </a:xfrm>
          <a:prstGeom prst="rect">
            <a:avLst/>
          </a:prstGeom>
        </p:spPr>
      </p:pic>
    </p:spTree>
    <p:extLst>
      <p:ext uri="{BB962C8B-B14F-4D97-AF65-F5344CB8AC3E}">
        <p14:creationId xmlns:p14="http://schemas.microsoft.com/office/powerpoint/2010/main" val="36965426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00" y="5448300"/>
            <a:ext cx="1409700" cy="1409700"/>
          </a:xfrm>
          <a:prstGeom prst="rect">
            <a:avLst/>
          </a:prstGeom>
        </p:spPr>
      </p:pic>
      <p:sp>
        <p:nvSpPr>
          <p:cNvPr id="8" name="TextBox 7"/>
          <p:cNvSpPr txBox="1"/>
          <p:nvPr/>
        </p:nvSpPr>
        <p:spPr>
          <a:xfrm>
            <a:off x="6629400" y="228600"/>
            <a:ext cx="22860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Human adaptations</a:t>
            </a:r>
            <a:endParaRPr lang="en-US" sz="1600" i="1" dirty="0">
              <a:solidFill>
                <a:schemeClr val="accent3">
                  <a:lumMod val="50000"/>
                </a:schemeClr>
              </a:solidFill>
              <a:latin typeface="Bookman Old Style" pitchFamily="18" charset="0"/>
            </a:endParaRPr>
          </a:p>
        </p:txBody>
      </p:sp>
      <p:sp>
        <p:nvSpPr>
          <p:cNvPr id="11" name="Title 2"/>
          <p:cNvSpPr>
            <a:spLocks noGrp="1"/>
          </p:cNvSpPr>
          <p:nvPr>
            <p:ph type="title"/>
          </p:nvPr>
        </p:nvSpPr>
        <p:spPr>
          <a:xfrm>
            <a:off x="457200" y="274638"/>
            <a:ext cx="8229600" cy="715962"/>
          </a:xfrm>
        </p:spPr>
        <p:txBody>
          <a:bodyPr>
            <a:normAutofit/>
          </a:bodyPr>
          <a:lstStyle/>
          <a:p>
            <a:r>
              <a:rPr lang="en-US" dirty="0" smtClean="0"/>
              <a:t>Bipedalism</a:t>
            </a:r>
            <a:endParaRPr lang="en-US" dirty="0"/>
          </a:p>
        </p:txBody>
      </p:sp>
      <p:sp>
        <p:nvSpPr>
          <p:cNvPr id="12" name="Content Placeholder 1"/>
          <p:cNvSpPr>
            <a:spLocks noGrp="1"/>
          </p:cNvSpPr>
          <p:nvPr>
            <p:ph sz="quarter" idx="1"/>
          </p:nvPr>
        </p:nvSpPr>
        <p:spPr>
          <a:xfrm>
            <a:off x="457200" y="1066800"/>
            <a:ext cx="8229600" cy="5410200"/>
          </a:xfrm>
        </p:spPr>
        <p:txBody>
          <a:bodyPr>
            <a:normAutofit/>
          </a:bodyPr>
          <a:lstStyle/>
          <a:p>
            <a:pPr>
              <a:buFont typeface="Arial" pitchFamily="34" charset="0"/>
              <a:buChar char="•"/>
            </a:pPr>
            <a:r>
              <a:rPr lang="en-US" sz="2200" cap="small" dirty="0" smtClean="0">
                <a:solidFill>
                  <a:schemeClr val="accent2">
                    <a:lumMod val="50000"/>
                  </a:schemeClr>
                </a:solidFill>
              </a:rPr>
              <a:t>Hip</a:t>
            </a:r>
            <a:r>
              <a:rPr lang="en-US" sz="2200" dirty="0" smtClean="0">
                <a:solidFill>
                  <a:schemeClr val="accent2">
                    <a:lumMod val="50000"/>
                  </a:schemeClr>
                </a:solidFill>
              </a:rPr>
              <a:t>:</a:t>
            </a:r>
            <a:r>
              <a:rPr lang="en-US" sz="2200" dirty="0" smtClean="0"/>
              <a:t> larger &amp; broader, decreased extension</a:t>
            </a:r>
          </a:p>
          <a:p>
            <a:pPr>
              <a:buFont typeface="Arial" pitchFamily="34" charset="0"/>
              <a:buChar char="•"/>
            </a:pPr>
            <a:r>
              <a:rPr lang="en-US" sz="2200" cap="small" dirty="0" smtClean="0">
                <a:solidFill>
                  <a:schemeClr val="accent2">
                    <a:lumMod val="50000"/>
                  </a:schemeClr>
                </a:solidFill>
              </a:rPr>
              <a:t>Vertebral column</a:t>
            </a:r>
            <a:r>
              <a:rPr lang="en-US" sz="2200" dirty="0" smtClean="0">
                <a:solidFill>
                  <a:schemeClr val="accent2">
                    <a:lumMod val="50000"/>
                  </a:schemeClr>
                </a:solidFill>
              </a:rPr>
              <a:t>: </a:t>
            </a:r>
            <a:r>
              <a:rPr lang="en-US" sz="2200" dirty="0" smtClean="0"/>
              <a:t>lumbar &amp; thoracic curves, enters skull at base</a:t>
            </a:r>
          </a:p>
          <a:p>
            <a:pPr>
              <a:buFont typeface="Arial" pitchFamily="34" charset="0"/>
              <a:buChar char="•"/>
            </a:pPr>
            <a:r>
              <a:rPr lang="en-US" sz="2200" cap="small" dirty="0">
                <a:solidFill>
                  <a:schemeClr val="accent2">
                    <a:lumMod val="50000"/>
                  </a:schemeClr>
                </a:solidFill>
              </a:rPr>
              <a:t>Skull</a:t>
            </a:r>
            <a:r>
              <a:rPr lang="en-US" sz="2200" dirty="0" smtClean="0">
                <a:solidFill>
                  <a:schemeClr val="accent2">
                    <a:lumMod val="50000"/>
                  </a:schemeClr>
                </a:solidFill>
              </a:rPr>
              <a:t>: </a:t>
            </a:r>
            <a:r>
              <a:rPr lang="en-US" sz="2200" dirty="0" smtClean="0"/>
              <a:t>less prominent supraorbital ridges</a:t>
            </a:r>
          </a:p>
          <a:p>
            <a:pPr>
              <a:buFont typeface="Arial" pitchFamily="34" charset="0"/>
              <a:buChar char="•"/>
            </a:pPr>
            <a:r>
              <a:rPr lang="en-US" sz="2200" cap="small" dirty="0" smtClean="0">
                <a:solidFill>
                  <a:schemeClr val="accent2">
                    <a:lumMod val="50000"/>
                  </a:schemeClr>
                </a:solidFill>
              </a:rPr>
              <a:t>Knee</a:t>
            </a:r>
            <a:r>
              <a:rPr lang="en-US" sz="2200" dirty="0" smtClean="0">
                <a:solidFill>
                  <a:schemeClr val="accent2">
                    <a:lumMod val="50000"/>
                  </a:schemeClr>
                </a:solidFill>
              </a:rPr>
              <a:t>: </a:t>
            </a:r>
            <a:r>
              <a:rPr lang="en-US" sz="2200" dirty="0" smtClean="0"/>
              <a:t>under body during locomotion, can lock during standing</a:t>
            </a:r>
          </a:p>
          <a:p>
            <a:pPr>
              <a:buFont typeface="Arial" pitchFamily="34" charset="0"/>
              <a:buChar char="•"/>
            </a:pPr>
            <a:r>
              <a:rPr lang="en-US" sz="2200" cap="small" dirty="0" smtClean="0">
                <a:solidFill>
                  <a:schemeClr val="accent2">
                    <a:lumMod val="50000"/>
                  </a:schemeClr>
                </a:solidFill>
              </a:rPr>
              <a:t>Femur</a:t>
            </a:r>
            <a:r>
              <a:rPr lang="en-US" sz="2200" dirty="0" smtClean="0">
                <a:solidFill>
                  <a:schemeClr val="accent2">
                    <a:lumMod val="50000"/>
                  </a:schemeClr>
                </a:solidFill>
              </a:rPr>
              <a:t>: </a:t>
            </a:r>
            <a:r>
              <a:rPr lang="en-US" sz="2200" dirty="0" smtClean="0"/>
              <a:t>longer &amp; angled from hip to </a:t>
            </a:r>
          </a:p>
          <a:p>
            <a:pPr marL="0" indent="0">
              <a:buNone/>
            </a:pPr>
            <a:r>
              <a:rPr lang="en-US" sz="2200" dirty="0"/>
              <a:t>	</a:t>
            </a:r>
            <a:r>
              <a:rPr lang="en-US" sz="2200" dirty="0" smtClean="0"/>
              <a:t>knee</a:t>
            </a:r>
          </a:p>
          <a:p>
            <a:pPr>
              <a:buFont typeface="Arial" pitchFamily="34" charset="0"/>
              <a:buChar char="•"/>
            </a:pPr>
            <a:r>
              <a:rPr lang="en-US" sz="2200" cap="small" dirty="0" smtClean="0">
                <a:solidFill>
                  <a:schemeClr val="accent2">
                    <a:lumMod val="50000"/>
                  </a:schemeClr>
                </a:solidFill>
              </a:rPr>
              <a:t>Foot</a:t>
            </a:r>
            <a:r>
              <a:rPr lang="en-US" sz="2200" dirty="0" smtClean="0">
                <a:solidFill>
                  <a:schemeClr val="accent2">
                    <a:lumMod val="50000"/>
                  </a:schemeClr>
                </a:solidFill>
              </a:rPr>
              <a:t>: </a:t>
            </a:r>
            <a:r>
              <a:rPr lang="en-US" sz="2200" dirty="0" smtClean="0"/>
              <a:t>support body weight rather </a:t>
            </a:r>
          </a:p>
          <a:p>
            <a:pPr marL="0" indent="0">
              <a:buNone/>
            </a:pPr>
            <a:r>
              <a:rPr lang="en-US" sz="2200" dirty="0"/>
              <a:t>	</a:t>
            </a:r>
            <a:r>
              <a:rPr lang="en-US" sz="2200" dirty="0" smtClean="0"/>
              <a:t>than gripping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883" y="5066148"/>
            <a:ext cx="4623371"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275890" y="3124200"/>
            <a:ext cx="3868109"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21148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TextBox 7"/>
          <p:cNvSpPr txBox="1"/>
          <p:nvPr/>
        </p:nvSpPr>
        <p:spPr>
          <a:xfrm>
            <a:off x="6629400" y="228600"/>
            <a:ext cx="22860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Human adaptations</a:t>
            </a:r>
            <a:endParaRPr lang="en-US" sz="1600" i="1" dirty="0">
              <a:solidFill>
                <a:schemeClr val="accent3">
                  <a:lumMod val="50000"/>
                </a:schemeClr>
              </a:solidFill>
              <a:latin typeface="Bookman Old Style" pitchFamily="18" charset="0"/>
            </a:endParaRPr>
          </a:p>
        </p:txBody>
      </p:sp>
      <p:sp>
        <p:nvSpPr>
          <p:cNvPr id="7" name="Title 2"/>
          <p:cNvSpPr>
            <a:spLocks noGrp="1"/>
          </p:cNvSpPr>
          <p:nvPr>
            <p:ph type="title"/>
          </p:nvPr>
        </p:nvSpPr>
        <p:spPr>
          <a:xfrm>
            <a:off x="457200" y="274638"/>
            <a:ext cx="8229600" cy="715962"/>
          </a:xfrm>
        </p:spPr>
        <p:txBody>
          <a:bodyPr>
            <a:normAutofit/>
          </a:bodyPr>
          <a:lstStyle/>
          <a:p>
            <a:r>
              <a:rPr lang="en-US" dirty="0" smtClean="0"/>
              <a:t>Brain Size &amp; Structure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5638800"/>
            <a:ext cx="1219200" cy="1219200"/>
          </a:xfrm>
          <a:prstGeom prst="rect">
            <a:avLst/>
          </a:prstGeom>
        </p:spPr>
      </p:pic>
      <p:pic>
        <p:nvPicPr>
          <p:cNvPr id="2" name="Picture 2" descr="http://pubpages.unh.edu/~jel/images/brain_evolv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979" y="1163053"/>
            <a:ext cx="3041597" cy="27146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BrainTree.pdf"/>
          <p:cNvPicPr>
            <a:picLocks noChangeAspect="1" noChangeArrowheads="1"/>
          </p:cNvPicPr>
          <p:nvPr/>
        </p:nvPicPr>
        <p:blipFill rotWithShape="1">
          <a:blip r:embed="rId5">
            <a:extLst>
              <a:ext uri="{28A0092B-C50C-407E-A947-70E740481C1C}">
                <a14:useLocalDpi xmlns:a14="http://schemas.microsoft.com/office/drawing/2010/main" val="0"/>
              </a:ext>
            </a:extLst>
          </a:blip>
          <a:srcRect l="18523" t="20425" r="12997" b="15467"/>
          <a:stretch/>
        </p:blipFill>
        <p:spPr bwMode="auto">
          <a:xfrm>
            <a:off x="3450671" y="930063"/>
            <a:ext cx="5211679" cy="36576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pubpages.unh.edu/~jel/images/brain_gut_diet.gif"/>
          <p:cNvPicPr>
            <a:picLocks noChangeAspect="1" noChangeArrowheads="1"/>
          </p:cNvPicPr>
          <p:nvPr/>
        </p:nvPicPr>
        <p:blipFill rotWithShape="1">
          <a:blip r:embed="rId6">
            <a:extLst>
              <a:ext uri="{28A0092B-C50C-407E-A947-70E740481C1C}">
                <a14:useLocalDpi xmlns:a14="http://schemas.microsoft.com/office/drawing/2010/main" val="0"/>
              </a:ext>
            </a:extLst>
          </a:blip>
          <a:srcRect b="32553"/>
          <a:stretch/>
        </p:blipFill>
        <p:spPr bwMode="auto">
          <a:xfrm>
            <a:off x="344905" y="4483390"/>
            <a:ext cx="5172075" cy="203008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44905" y="6468615"/>
            <a:ext cx="4596195" cy="369332"/>
          </a:xfrm>
          <a:prstGeom prst="rect">
            <a:avLst/>
          </a:prstGeom>
        </p:spPr>
        <p:txBody>
          <a:bodyPr wrap="none">
            <a:spAutoFit/>
          </a:bodyPr>
          <a:lstStyle/>
          <a:p>
            <a:r>
              <a:rPr lang="en-US" dirty="0">
                <a:hlinkClick r:id="rId7"/>
              </a:rPr>
              <a:t>http://www.anth.ucsb.edu/projects/human/#</a:t>
            </a:r>
            <a:endParaRPr lang="en-US" dirty="0"/>
          </a:p>
        </p:txBody>
      </p:sp>
    </p:spTree>
    <p:extLst>
      <p:ext uri="{BB962C8B-B14F-4D97-AF65-F5344CB8AC3E}">
        <p14:creationId xmlns:p14="http://schemas.microsoft.com/office/powerpoint/2010/main" val="13358399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TextBox 7"/>
          <p:cNvSpPr txBox="1"/>
          <p:nvPr/>
        </p:nvSpPr>
        <p:spPr>
          <a:xfrm>
            <a:off x="6629400" y="228600"/>
            <a:ext cx="22860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Human adaptations</a:t>
            </a:r>
            <a:endParaRPr lang="en-US" sz="1600" i="1" dirty="0">
              <a:solidFill>
                <a:schemeClr val="accent3">
                  <a:lumMod val="50000"/>
                </a:schemeClr>
              </a:solidFill>
              <a:latin typeface="Bookman Old Style" pitchFamily="18" charset="0"/>
            </a:endParaRPr>
          </a:p>
        </p:txBody>
      </p:sp>
      <p:sp>
        <p:nvSpPr>
          <p:cNvPr id="7" name="Title 2"/>
          <p:cNvSpPr>
            <a:spLocks noGrp="1"/>
          </p:cNvSpPr>
          <p:nvPr>
            <p:ph type="title"/>
          </p:nvPr>
        </p:nvSpPr>
        <p:spPr>
          <a:xfrm>
            <a:off x="457200" y="274638"/>
            <a:ext cx="8229600" cy="715962"/>
          </a:xfrm>
        </p:spPr>
        <p:txBody>
          <a:bodyPr>
            <a:normAutofit/>
          </a:bodyPr>
          <a:lstStyle/>
          <a:p>
            <a:r>
              <a:rPr lang="en-US" dirty="0" smtClean="0"/>
              <a:t>Tools &amp; Hunting</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5638800"/>
            <a:ext cx="1219200" cy="1219200"/>
          </a:xfrm>
          <a:prstGeom prst="rect">
            <a:avLst/>
          </a:prstGeom>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9733" t="8267" r="20533" b="12800"/>
          <a:stretch/>
        </p:blipFill>
        <p:spPr bwMode="auto">
          <a:xfrm>
            <a:off x="678180" y="1242060"/>
            <a:ext cx="1706880" cy="1691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0800" t="5334" r="12400" b="6134"/>
          <a:stretch/>
        </p:blipFill>
        <p:spPr bwMode="auto">
          <a:xfrm>
            <a:off x="4153301" y="1242060"/>
            <a:ext cx="1181100" cy="2042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37600" t="10134" r="36000" b="6133"/>
          <a:stretch/>
        </p:blipFill>
        <p:spPr bwMode="auto">
          <a:xfrm>
            <a:off x="7618195" y="1018091"/>
            <a:ext cx="502920" cy="239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l="9067" t="15422" r="8267" b="18444"/>
          <a:stretch/>
        </p:blipFill>
        <p:spPr bwMode="auto">
          <a:xfrm>
            <a:off x="3352800" y="4258778"/>
            <a:ext cx="2362200" cy="1417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25780" y="2933700"/>
            <a:ext cx="1905000" cy="369332"/>
          </a:xfrm>
          <a:prstGeom prst="rect">
            <a:avLst/>
          </a:prstGeom>
          <a:noFill/>
        </p:spPr>
        <p:txBody>
          <a:bodyPr wrap="square" rtlCol="0">
            <a:spAutoFit/>
          </a:bodyPr>
          <a:lstStyle/>
          <a:p>
            <a:pPr algn="ctr"/>
            <a:r>
              <a:rPr lang="en-US" dirty="0" err="1" smtClean="0"/>
              <a:t>Hammerstone</a:t>
            </a:r>
            <a:endParaRPr lang="en-US" dirty="0"/>
          </a:p>
        </p:txBody>
      </p:sp>
      <p:sp>
        <p:nvSpPr>
          <p:cNvPr id="11" name="TextBox 10"/>
          <p:cNvSpPr txBox="1"/>
          <p:nvPr/>
        </p:nvSpPr>
        <p:spPr>
          <a:xfrm>
            <a:off x="3791351" y="3303032"/>
            <a:ext cx="1905000" cy="369332"/>
          </a:xfrm>
          <a:prstGeom prst="rect">
            <a:avLst/>
          </a:prstGeom>
          <a:noFill/>
        </p:spPr>
        <p:txBody>
          <a:bodyPr wrap="square" rtlCol="0">
            <a:spAutoFit/>
          </a:bodyPr>
          <a:lstStyle/>
          <a:p>
            <a:pPr algn="ctr"/>
            <a:r>
              <a:rPr lang="en-US" dirty="0" smtClean="0"/>
              <a:t>Spearhead</a:t>
            </a:r>
            <a:endParaRPr lang="en-US" dirty="0"/>
          </a:p>
        </p:txBody>
      </p:sp>
      <p:sp>
        <p:nvSpPr>
          <p:cNvPr id="12" name="TextBox 11"/>
          <p:cNvSpPr txBox="1"/>
          <p:nvPr/>
        </p:nvSpPr>
        <p:spPr>
          <a:xfrm>
            <a:off x="6875245" y="3378029"/>
            <a:ext cx="1905000" cy="369332"/>
          </a:xfrm>
          <a:prstGeom prst="rect">
            <a:avLst/>
          </a:prstGeom>
          <a:noFill/>
        </p:spPr>
        <p:txBody>
          <a:bodyPr wrap="square" rtlCol="0">
            <a:spAutoFit/>
          </a:bodyPr>
          <a:lstStyle/>
          <a:p>
            <a:pPr algn="ctr"/>
            <a:r>
              <a:rPr lang="en-US" dirty="0" smtClean="0"/>
              <a:t>Harpoon point</a:t>
            </a:r>
            <a:endParaRPr lang="en-US" dirty="0"/>
          </a:p>
        </p:txBody>
      </p:sp>
      <p:sp>
        <p:nvSpPr>
          <p:cNvPr id="13" name="TextBox 12"/>
          <p:cNvSpPr txBox="1"/>
          <p:nvPr/>
        </p:nvSpPr>
        <p:spPr>
          <a:xfrm>
            <a:off x="3352800" y="5668478"/>
            <a:ext cx="2362200" cy="369332"/>
          </a:xfrm>
          <a:prstGeom prst="rect">
            <a:avLst/>
          </a:prstGeom>
          <a:noFill/>
        </p:spPr>
        <p:txBody>
          <a:bodyPr wrap="square" rtlCol="0">
            <a:spAutoFit/>
          </a:bodyPr>
          <a:lstStyle/>
          <a:p>
            <a:pPr algn="ctr"/>
            <a:r>
              <a:rPr lang="en-US" dirty="0" smtClean="0"/>
              <a:t>Speared bone</a:t>
            </a:r>
            <a:endParaRPr lang="en-US" dirty="0"/>
          </a:p>
        </p:txBody>
      </p:sp>
    </p:spTree>
    <p:extLst>
      <p:ext uri="{BB962C8B-B14F-4D97-AF65-F5344CB8AC3E}">
        <p14:creationId xmlns:p14="http://schemas.microsoft.com/office/powerpoint/2010/main" val="24695878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TextBox 7"/>
          <p:cNvSpPr txBox="1"/>
          <p:nvPr/>
        </p:nvSpPr>
        <p:spPr>
          <a:xfrm>
            <a:off x="6629400" y="228600"/>
            <a:ext cx="22860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Human adaptations</a:t>
            </a:r>
            <a:endParaRPr lang="en-US" sz="1600" i="1" dirty="0">
              <a:solidFill>
                <a:schemeClr val="accent3">
                  <a:lumMod val="50000"/>
                </a:schemeClr>
              </a:solidFill>
              <a:latin typeface="Bookman Old Style" pitchFamily="18" charset="0"/>
            </a:endParaRPr>
          </a:p>
        </p:txBody>
      </p:sp>
      <p:sp>
        <p:nvSpPr>
          <p:cNvPr id="7" name="Title 2"/>
          <p:cNvSpPr>
            <a:spLocks noGrp="1"/>
          </p:cNvSpPr>
          <p:nvPr>
            <p:ph type="title"/>
          </p:nvPr>
        </p:nvSpPr>
        <p:spPr>
          <a:xfrm>
            <a:off x="457200" y="274638"/>
            <a:ext cx="8229600" cy="715962"/>
          </a:xfrm>
        </p:spPr>
        <p:txBody>
          <a:bodyPr>
            <a:normAutofit/>
          </a:bodyPr>
          <a:lstStyle/>
          <a:p>
            <a:r>
              <a:rPr lang="en-US" dirty="0" smtClean="0"/>
              <a:t>Social Groups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5638800"/>
            <a:ext cx="1219200" cy="1219200"/>
          </a:xfrm>
          <a:prstGeom prst="rect">
            <a:avLst/>
          </a:prstGeom>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8432" y="914399"/>
            <a:ext cx="4863368" cy="346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2"/>
          <p:cNvGraphicFramePr>
            <a:graphicFrameLocks noGrp="1"/>
          </p:cNvGraphicFramePr>
          <p:nvPr>
            <p:extLst>
              <p:ext uri="{D42A27DB-BD31-4B8C-83A1-F6EECF244321}">
                <p14:modId xmlns:p14="http://schemas.microsoft.com/office/powerpoint/2010/main" val="2865037721"/>
              </p:ext>
            </p:extLst>
          </p:nvPr>
        </p:nvGraphicFramePr>
        <p:xfrm>
          <a:off x="1181100" y="4435490"/>
          <a:ext cx="6553200" cy="2346960"/>
        </p:xfrm>
        <a:graphic>
          <a:graphicData uri="http://schemas.openxmlformats.org/drawingml/2006/table">
            <a:tbl>
              <a:tblPr firstRow="1" bandRow="1">
                <a:tableStyleId>{5C22544A-7EE6-4342-B048-85BDC9FD1C3A}</a:tableStyleId>
              </a:tblPr>
              <a:tblGrid>
                <a:gridCol w="2184400"/>
                <a:gridCol w="2184400"/>
                <a:gridCol w="2184400"/>
              </a:tblGrid>
              <a:tr h="326571">
                <a:tc>
                  <a:txBody>
                    <a:bodyPr/>
                    <a:lstStyle/>
                    <a:p>
                      <a:r>
                        <a:rPr lang="en-US" sz="1600" dirty="0" smtClean="0"/>
                        <a:t>Years ago</a:t>
                      </a:r>
                      <a:endParaRPr lang="en-US" sz="1600" dirty="0"/>
                    </a:p>
                  </a:txBody>
                  <a:tcPr/>
                </a:tc>
                <a:tc>
                  <a:txBody>
                    <a:bodyPr/>
                    <a:lstStyle/>
                    <a:p>
                      <a:r>
                        <a:rPr lang="en-US" sz="1600" dirty="0" smtClean="0"/>
                        <a:t>Society type</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#of individuals</a:t>
                      </a:r>
                    </a:p>
                  </a:txBody>
                  <a:tcPr/>
                </a:tc>
              </a:tr>
              <a:tr h="326571">
                <a:tc>
                  <a:txBody>
                    <a:bodyPr/>
                    <a:lstStyle/>
                    <a:p>
                      <a:r>
                        <a:rPr lang="en-US" sz="1600" dirty="0" smtClean="0"/>
                        <a:t>6,000,000</a:t>
                      </a:r>
                      <a:endParaRPr lang="en-US" sz="1600" dirty="0"/>
                    </a:p>
                  </a:txBody>
                  <a:tcPr/>
                </a:tc>
                <a:tc>
                  <a:txBody>
                    <a:bodyPr/>
                    <a:lstStyle/>
                    <a:p>
                      <a:r>
                        <a:rPr lang="en-US" sz="1600" dirty="0" smtClean="0"/>
                        <a:t>Bands</a:t>
                      </a:r>
                      <a:endParaRPr lang="en-US" sz="1600" dirty="0"/>
                    </a:p>
                  </a:txBody>
                  <a:tcPr/>
                </a:tc>
                <a:tc>
                  <a:txBody>
                    <a:bodyPr/>
                    <a:lstStyle/>
                    <a:p>
                      <a:r>
                        <a:rPr lang="en-US" sz="1600" dirty="0" smtClean="0"/>
                        <a:t>10</a:t>
                      </a:r>
                      <a:endParaRPr lang="en-US" sz="1600" dirty="0"/>
                    </a:p>
                  </a:txBody>
                  <a:tcPr/>
                </a:tc>
              </a:tr>
              <a:tr h="326571">
                <a:tc>
                  <a:txBody>
                    <a:bodyPr/>
                    <a:lstStyle/>
                    <a:p>
                      <a:r>
                        <a:rPr lang="en-US" sz="1600" dirty="0" smtClean="0"/>
                        <a:t>100,000–10,000</a:t>
                      </a:r>
                      <a:endParaRPr lang="en-US" sz="1600" dirty="0"/>
                    </a:p>
                  </a:txBody>
                  <a:tcPr/>
                </a:tc>
                <a:tc>
                  <a:txBody>
                    <a:bodyPr/>
                    <a:lstStyle/>
                    <a:p>
                      <a:r>
                        <a:rPr lang="en-US" sz="1600" dirty="0" smtClean="0"/>
                        <a:t>Bands</a:t>
                      </a:r>
                      <a:endParaRPr lang="en-US" sz="1600" dirty="0"/>
                    </a:p>
                  </a:txBody>
                  <a:tcPr/>
                </a:tc>
                <a:tc>
                  <a:txBody>
                    <a:bodyPr/>
                    <a:lstStyle/>
                    <a:p>
                      <a:r>
                        <a:rPr lang="en-US" sz="1600" dirty="0" smtClean="0"/>
                        <a:t>10-100</a:t>
                      </a:r>
                      <a:endParaRPr lang="en-US" sz="1600" dirty="0"/>
                    </a:p>
                  </a:txBody>
                  <a:tcPr/>
                </a:tc>
              </a:tr>
              <a:tr h="326571">
                <a:tc>
                  <a:txBody>
                    <a:bodyPr/>
                    <a:lstStyle/>
                    <a:p>
                      <a:r>
                        <a:rPr lang="en-US" sz="1600" dirty="0" smtClean="0"/>
                        <a:t>10,000–5,000</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Tribes</a:t>
                      </a:r>
                    </a:p>
                  </a:txBody>
                  <a:tcPr/>
                </a:tc>
                <a:tc>
                  <a:txBody>
                    <a:bodyPr/>
                    <a:lstStyle/>
                    <a:p>
                      <a:r>
                        <a:rPr lang="en-US" sz="1600" dirty="0" smtClean="0"/>
                        <a:t>100-1,000</a:t>
                      </a:r>
                      <a:endParaRPr lang="en-US" sz="1600" dirty="0"/>
                    </a:p>
                  </a:txBody>
                  <a:tcPr/>
                </a:tc>
              </a:tr>
              <a:tr h="326571">
                <a:tc>
                  <a:txBody>
                    <a:bodyPr/>
                    <a:lstStyle/>
                    <a:p>
                      <a:r>
                        <a:rPr lang="en-US" sz="1600" dirty="0" smtClean="0"/>
                        <a:t>5,000–4,000</a:t>
                      </a:r>
                      <a:endParaRPr lang="en-US" sz="1600" dirty="0"/>
                    </a:p>
                  </a:txBody>
                  <a:tcPr/>
                </a:tc>
                <a:tc>
                  <a:txBody>
                    <a:bodyPr/>
                    <a:lstStyle/>
                    <a:p>
                      <a:r>
                        <a:rPr lang="en-US" sz="1600" dirty="0" smtClean="0"/>
                        <a:t>Chiefdoms</a:t>
                      </a:r>
                      <a:endParaRPr lang="en-US" sz="1600" dirty="0"/>
                    </a:p>
                  </a:txBody>
                  <a:tcPr/>
                </a:tc>
                <a:tc>
                  <a:txBody>
                    <a:bodyPr/>
                    <a:lstStyle/>
                    <a:p>
                      <a:r>
                        <a:rPr lang="en-US" sz="1600" dirty="0" smtClean="0"/>
                        <a:t>1,000-10,000</a:t>
                      </a:r>
                      <a:endParaRPr lang="en-US" sz="1600" dirty="0"/>
                    </a:p>
                  </a:txBody>
                  <a:tcPr/>
                </a:tc>
              </a:tr>
              <a:tr h="326571">
                <a:tc>
                  <a:txBody>
                    <a:bodyPr/>
                    <a:lstStyle/>
                    <a:p>
                      <a:r>
                        <a:rPr lang="en-US" sz="1600" dirty="0" smtClean="0"/>
                        <a:t>4,000–3,000</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States</a:t>
                      </a:r>
                    </a:p>
                  </a:txBody>
                  <a:tcPr/>
                </a:tc>
                <a:tc>
                  <a:txBody>
                    <a:bodyPr/>
                    <a:lstStyle/>
                    <a:p>
                      <a:r>
                        <a:rPr lang="en-US" sz="1600" dirty="0" smtClean="0"/>
                        <a:t>10,000-100,000</a:t>
                      </a:r>
                      <a:endParaRPr lang="en-US" sz="1600" dirty="0"/>
                    </a:p>
                  </a:txBody>
                  <a:tcPr/>
                </a:tc>
              </a:tr>
              <a:tr h="326571">
                <a:tc>
                  <a:txBody>
                    <a:bodyPr/>
                    <a:lstStyle/>
                    <a:p>
                      <a:r>
                        <a:rPr lang="en-US" sz="1600" dirty="0" smtClean="0"/>
                        <a:t>3,000–present</a:t>
                      </a:r>
                      <a:endParaRPr lang="en-US" sz="1600" dirty="0"/>
                    </a:p>
                  </a:txBody>
                  <a:tcPr/>
                </a:tc>
                <a:tc>
                  <a:txBody>
                    <a:bodyPr/>
                    <a:lstStyle/>
                    <a:p>
                      <a:r>
                        <a:rPr lang="en-US" sz="1600" dirty="0" smtClean="0"/>
                        <a:t>Empires</a:t>
                      </a:r>
                      <a:endParaRPr lang="en-US" sz="1600" dirty="0"/>
                    </a:p>
                  </a:txBody>
                  <a:tcPr/>
                </a:tc>
                <a:tc>
                  <a:txBody>
                    <a:bodyPr/>
                    <a:lstStyle/>
                    <a:p>
                      <a:r>
                        <a:rPr lang="en-US" sz="1600" dirty="0" smtClean="0"/>
                        <a:t>100,000-1,000,000</a:t>
                      </a:r>
                      <a:endParaRPr lang="en-US" sz="1600" dirty="0"/>
                    </a:p>
                  </a:txBody>
                  <a:tcPr/>
                </a:tc>
              </a:tr>
            </a:tbl>
          </a:graphicData>
        </a:graphic>
      </p:graphicFrame>
    </p:spTree>
    <p:extLst>
      <p:ext uri="{BB962C8B-B14F-4D97-AF65-F5344CB8AC3E}">
        <p14:creationId xmlns:p14="http://schemas.microsoft.com/office/powerpoint/2010/main" val="18398473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TextBox 7"/>
          <p:cNvSpPr txBox="1"/>
          <p:nvPr/>
        </p:nvSpPr>
        <p:spPr>
          <a:xfrm>
            <a:off x="6629400" y="228600"/>
            <a:ext cx="22860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Human adaptations</a:t>
            </a:r>
            <a:endParaRPr lang="en-US" sz="1600" i="1" dirty="0">
              <a:solidFill>
                <a:schemeClr val="accent3">
                  <a:lumMod val="50000"/>
                </a:schemeClr>
              </a:solidFill>
              <a:latin typeface="Bookman Old Style" pitchFamily="18" charset="0"/>
            </a:endParaRPr>
          </a:p>
        </p:txBody>
      </p:sp>
      <p:sp>
        <p:nvSpPr>
          <p:cNvPr id="7" name="Title 2"/>
          <p:cNvSpPr>
            <a:spLocks noGrp="1"/>
          </p:cNvSpPr>
          <p:nvPr>
            <p:ph type="title"/>
          </p:nvPr>
        </p:nvSpPr>
        <p:spPr>
          <a:xfrm>
            <a:off x="457200" y="274638"/>
            <a:ext cx="8229600" cy="715962"/>
          </a:xfrm>
        </p:spPr>
        <p:txBody>
          <a:bodyPr>
            <a:normAutofit/>
          </a:bodyPr>
          <a:lstStyle/>
          <a:p>
            <a:r>
              <a:rPr lang="en-US" dirty="0" smtClean="0"/>
              <a:t>Social Groups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5638800"/>
            <a:ext cx="1219200" cy="1219200"/>
          </a:xfrm>
          <a:prstGeom prst="rect">
            <a:avLst/>
          </a:prstGeom>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194" y="1203157"/>
            <a:ext cx="7523006" cy="528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1480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Early Hypotheses</a:t>
            </a:r>
            <a:endParaRPr lang="en-US" dirty="0"/>
          </a:p>
        </p:txBody>
      </p:sp>
      <p:sp>
        <p:nvSpPr>
          <p:cNvPr id="7" name="Content Placeholder 1"/>
          <p:cNvSpPr>
            <a:spLocks noGrp="1"/>
          </p:cNvSpPr>
          <p:nvPr>
            <p:ph sz="quarter" idx="1"/>
          </p:nvPr>
        </p:nvSpPr>
        <p:spPr>
          <a:xfrm>
            <a:off x="457200" y="1066800"/>
            <a:ext cx="8229600" cy="5410200"/>
          </a:xfrm>
        </p:spPr>
        <p:txBody>
          <a:bodyPr>
            <a:normAutofit/>
          </a:bodyPr>
          <a:lstStyle/>
          <a:p>
            <a:pPr marL="0" indent="0" algn="ctr">
              <a:buNone/>
            </a:pPr>
            <a:endParaRPr lang="en-US" sz="3200" dirty="0" smtClean="0">
              <a:solidFill>
                <a:schemeClr val="accent3">
                  <a:lumMod val="50000"/>
                </a:schemeClr>
              </a:solidFill>
            </a:endParaRPr>
          </a:p>
          <a:p>
            <a:pPr marL="0" indent="0" algn="ctr">
              <a:buNone/>
            </a:pPr>
            <a:endParaRPr lang="en-US" sz="3200" dirty="0">
              <a:solidFill>
                <a:schemeClr val="accent3">
                  <a:lumMod val="50000"/>
                </a:schemeClr>
              </a:solidFill>
            </a:endParaRPr>
          </a:p>
          <a:p>
            <a:pPr marL="0" indent="0" algn="ctr">
              <a:buNone/>
            </a:pPr>
            <a:r>
              <a:rPr lang="en-US" sz="3600" dirty="0" smtClean="0">
                <a:solidFill>
                  <a:schemeClr val="accent3">
                    <a:lumMod val="50000"/>
                  </a:schemeClr>
                </a:solidFill>
              </a:rPr>
              <a:t>Part I:</a:t>
            </a:r>
          </a:p>
          <a:p>
            <a:pPr marL="0" indent="0" algn="ctr">
              <a:buNone/>
            </a:pPr>
            <a:r>
              <a:rPr lang="en-US" sz="3600" dirty="0" smtClean="0">
                <a:solidFill>
                  <a:schemeClr val="accent3">
                    <a:lumMod val="50000"/>
                  </a:schemeClr>
                </a:solidFill>
              </a:rPr>
              <a:t>Evolution theory before Darwin</a:t>
            </a:r>
          </a:p>
          <a:p>
            <a:pPr marL="0" indent="0" algn="ctr">
              <a:buNone/>
            </a:pPr>
            <a:r>
              <a:rPr lang="en-US" sz="3600" dirty="0" smtClean="0">
                <a:solidFill>
                  <a:schemeClr val="accent3">
                    <a:lumMod val="50000"/>
                  </a:schemeClr>
                </a:solidFill>
              </a:rPr>
              <a:t>-OR-</a:t>
            </a:r>
          </a:p>
          <a:p>
            <a:pPr marL="0" indent="0" algn="ctr">
              <a:buNone/>
            </a:pPr>
            <a:r>
              <a:rPr lang="en-US" sz="3600" dirty="0" smtClean="0">
                <a:solidFill>
                  <a:schemeClr val="accent3">
                    <a:lumMod val="50000"/>
                  </a:schemeClr>
                </a:solidFill>
              </a:rPr>
              <a:t>Lots of French dudes arguing</a:t>
            </a:r>
          </a:p>
        </p:txBody>
      </p:sp>
      <p:pic>
        <p:nvPicPr>
          <p:cNvPr id="8" name="Picture 3" descr="C:\Users\Emily\AppData\Local\Microsoft\Windows\Temporary Internet Files\Content.IE5\LEBSNLYG\MC9004369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10749">
            <a:off x="7727313" y="5281421"/>
            <a:ext cx="1469266" cy="1469266"/>
          </a:xfrm>
          <a:prstGeom prst="rect">
            <a:avLst/>
          </a:prstGeom>
          <a:noFill/>
          <a:extLst>
            <a:ext uri="{909E8E84-426E-40DD-AFC4-6F175D3DCCD1}">
              <a14:hiddenFill xmlns:a14="http://schemas.microsoft.com/office/drawing/2010/main">
                <a:solidFill>
                  <a:srgbClr val="FFFFFF"/>
                </a:solidFill>
              </a14:hiddenFill>
            </a:ext>
          </a:extLst>
        </p:spPr>
      </p:pic>
      <p:sp>
        <p:nvSpPr>
          <p:cNvPr id="5" name="Horizontal Scroll 4"/>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 name="TextBox 8"/>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Early Hypotheses</a:t>
            </a:r>
            <a:endParaRPr lang="en-US" sz="1600" i="1" dirty="0">
              <a:solidFill>
                <a:schemeClr val="accent3">
                  <a:lumMod val="50000"/>
                </a:schemeClr>
              </a:solidFill>
              <a:latin typeface="Bookman Old Style" pitchFamily="18" charset="0"/>
            </a:endParaRPr>
          </a:p>
        </p:txBody>
      </p:sp>
    </p:spTree>
    <p:extLst>
      <p:ext uri="{BB962C8B-B14F-4D97-AF65-F5344CB8AC3E}">
        <p14:creationId xmlns:p14="http://schemas.microsoft.com/office/powerpoint/2010/main" val="30956783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a:spLocks noGrp="1"/>
          </p:cNvSpPr>
          <p:nvPr>
            <p:ph sz="quarter" idx="1"/>
          </p:nvPr>
        </p:nvSpPr>
        <p:spPr>
          <a:xfrm>
            <a:off x="457200" y="1066800"/>
            <a:ext cx="8229600" cy="5410200"/>
          </a:xfrm>
        </p:spPr>
        <p:txBody>
          <a:bodyPr>
            <a:normAutofit/>
          </a:bodyPr>
          <a:lstStyle/>
          <a:p>
            <a:pPr>
              <a:buFont typeface="Arial" pitchFamily="34" charset="0"/>
              <a:buChar char="•"/>
            </a:pPr>
            <a:r>
              <a:rPr lang="en-US" dirty="0" smtClean="0"/>
              <a:t>FOXP2 gene – grammar transcription factor in </a:t>
            </a:r>
            <a:r>
              <a:rPr lang="en-US" i="1" dirty="0" smtClean="0"/>
              <a:t>H. sapiens </a:t>
            </a:r>
            <a:r>
              <a:rPr lang="en-US" dirty="0" smtClean="0"/>
              <a:t>&amp; </a:t>
            </a:r>
            <a:r>
              <a:rPr lang="en-US" i="1" dirty="0" smtClean="0"/>
              <a:t>H. </a:t>
            </a:r>
            <a:r>
              <a:rPr lang="en-US" i="1" dirty="0" err="1" smtClean="0"/>
              <a:t>neaderthalensis</a:t>
            </a:r>
            <a:endParaRPr lang="en-US" i="1" dirty="0"/>
          </a:p>
          <a:p>
            <a:pPr>
              <a:buFont typeface="Arial" pitchFamily="34" charset="0"/>
              <a:buChar char="•"/>
            </a:pPr>
            <a:r>
              <a:rPr lang="en-US" dirty="0" smtClean="0"/>
              <a:t>transition </a:t>
            </a:r>
            <a:r>
              <a:rPr lang="en-US" dirty="0"/>
              <a:t>from closed communication system (calls) to an open one (syntax</a:t>
            </a:r>
            <a:r>
              <a:rPr lang="en-US" dirty="0" smtClean="0"/>
              <a:t>)</a:t>
            </a:r>
          </a:p>
          <a:p>
            <a:pPr lvl="1"/>
            <a:r>
              <a:rPr lang="en-US" dirty="0"/>
              <a:t>A</a:t>
            </a:r>
            <a:r>
              <a:rPr lang="en-US" dirty="0" smtClean="0"/>
              <a:t>dvantage: worldwide communication</a:t>
            </a:r>
          </a:p>
          <a:p>
            <a:pPr lvl="1"/>
            <a:r>
              <a:rPr lang="en-US" dirty="0" smtClean="0"/>
              <a:t>Disadvantage: breathing</a:t>
            </a:r>
            <a:endParaRPr lang="en-US" dirty="0"/>
          </a:p>
          <a:p>
            <a:pPr>
              <a:buFont typeface="Arial" pitchFamily="34" charset="0"/>
              <a:buChar char="•"/>
            </a:pPr>
            <a:r>
              <a:rPr lang="en-US" dirty="0" smtClean="0"/>
              <a:t>Hypotheses:</a:t>
            </a:r>
          </a:p>
          <a:p>
            <a:pPr lvl="1"/>
            <a:r>
              <a:rPr lang="en-US" dirty="0" smtClean="0"/>
              <a:t>Social/Competitive</a:t>
            </a:r>
          </a:p>
          <a:p>
            <a:pPr lvl="1"/>
            <a:r>
              <a:rPr lang="en-US" dirty="0" smtClean="0"/>
              <a:t>Red Queen</a:t>
            </a:r>
          </a:p>
          <a:p>
            <a:pPr>
              <a:buFont typeface="Arial" pitchFamily="34" charset="0"/>
              <a:buChar char="•"/>
            </a:pPr>
            <a:endParaRPr lang="en-US" dirty="0" smtClean="0"/>
          </a:p>
        </p:txBody>
      </p:sp>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TextBox 7"/>
          <p:cNvSpPr txBox="1"/>
          <p:nvPr/>
        </p:nvSpPr>
        <p:spPr>
          <a:xfrm>
            <a:off x="6629400" y="228600"/>
            <a:ext cx="22860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Human adaptations</a:t>
            </a:r>
            <a:endParaRPr lang="en-US" sz="1600" i="1" dirty="0">
              <a:solidFill>
                <a:schemeClr val="accent3">
                  <a:lumMod val="50000"/>
                </a:schemeClr>
              </a:solidFill>
              <a:latin typeface="Bookman Old Style" pitchFamily="18" charset="0"/>
            </a:endParaRPr>
          </a:p>
        </p:txBody>
      </p:sp>
      <p:sp>
        <p:nvSpPr>
          <p:cNvPr id="7" name="Title 2"/>
          <p:cNvSpPr>
            <a:spLocks noGrp="1"/>
          </p:cNvSpPr>
          <p:nvPr>
            <p:ph type="title"/>
          </p:nvPr>
        </p:nvSpPr>
        <p:spPr>
          <a:xfrm>
            <a:off x="457200" y="274638"/>
            <a:ext cx="8229600" cy="715962"/>
          </a:xfrm>
        </p:spPr>
        <p:txBody>
          <a:bodyPr>
            <a:normAutofit/>
          </a:bodyPr>
          <a:lstStyle/>
          <a:p>
            <a:r>
              <a:rPr lang="en-US" dirty="0" smtClean="0"/>
              <a:t>Language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5638800"/>
            <a:ext cx="1219200" cy="1219200"/>
          </a:xfrm>
          <a:prstGeom prst="rect">
            <a:avLst/>
          </a:prstGeom>
        </p:spPr>
      </p:pic>
      <p:pic>
        <p:nvPicPr>
          <p:cNvPr id="2050" name="Picture 2" descr="Assyrian Lapis Lazuli Cylinder Seal and Clay Impres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3962400"/>
            <a:ext cx="43434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0674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a:spLocks noGrp="1"/>
          </p:cNvSpPr>
          <p:nvPr>
            <p:ph sz="quarter" idx="1"/>
          </p:nvPr>
        </p:nvSpPr>
        <p:spPr>
          <a:xfrm>
            <a:off x="457200" y="1066800"/>
            <a:ext cx="8229600" cy="5410200"/>
          </a:xfrm>
        </p:spPr>
        <p:txBody>
          <a:bodyPr>
            <a:normAutofit/>
          </a:bodyPr>
          <a:lstStyle/>
          <a:p>
            <a:pPr>
              <a:buFont typeface="Arial" pitchFamily="34" charset="0"/>
              <a:buChar char="•"/>
            </a:pPr>
            <a:r>
              <a:rPr lang="en-US" dirty="0" smtClean="0"/>
              <a:t>Anatomically (200,000 years ago) vs. behaviorally (50,000 years ago) humans</a:t>
            </a:r>
          </a:p>
          <a:p>
            <a:pPr>
              <a:buFont typeface="Arial" pitchFamily="34" charset="0"/>
              <a:buChar char="•"/>
            </a:pPr>
            <a:r>
              <a:rPr lang="en-US" dirty="0" smtClean="0"/>
              <a:t>Burials, clothing, hunting traps, cave paintings, barter system</a:t>
            </a:r>
          </a:p>
          <a:p>
            <a:pPr>
              <a:buFont typeface="Arial" pitchFamily="34" charset="0"/>
              <a:buChar char="•"/>
            </a:pPr>
            <a:r>
              <a:rPr lang="en-US" dirty="0" smtClean="0"/>
              <a:t>Memes</a:t>
            </a:r>
          </a:p>
          <a:p>
            <a:pPr lvl="1">
              <a:buFont typeface="Arial" pitchFamily="34" charset="0"/>
              <a:buChar char="•"/>
            </a:pPr>
            <a:r>
              <a:rPr lang="en-US" dirty="0"/>
              <a:t>c</a:t>
            </a:r>
            <a:r>
              <a:rPr lang="en-US" dirty="0" smtClean="0"/>
              <a:t>ollective accumulative knowledge that has allowed us to adapt beyond natural selection</a:t>
            </a:r>
          </a:p>
          <a:p>
            <a:pPr>
              <a:buFont typeface="Arial" pitchFamily="34" charset="0"/>
              <a:buChar char="•"/>
            </a:pPr>
            <a:endParaRPr lang="en-US" dirty="0" smtClean="0"/>
          </a:p>
        </p:txBody>
      </p:sp>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TextBox 7"/>
          <p:cNvSpPr txBox="1"/>
          <p:nvPr/>
        </p:nvSpPr>
        <p:spPr>
          <a:xfrm>
            <a:off x="6629400" y="228600"/>
            <a:ext cx="22860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Human adaptations</a:t>
            </a:r>
            <a:endParaRPr lang="en-US" sz="1600" i="1" dirty="0">
              <a:solidFill>
                <a:schemeClr val="accent3">
                  <a:lumMod val="50000"/>
                </a:schemeClr>
              </a:solidFill>
              <a:latin typeface="Bookman Old Style" pitchFamily="18" charset="0"/>
            </a:endParaRPr>
          </a:p>
        </p:txBody>
      </p:sp>
      <p:sp>
        <p:nvSpPr>
          <p:cNvPr id="7" name="Title 2"/>
          <p:cNvSpPr>
            <a:spLocks noGrp="1"/>
          </p:cNvSpPr>
          <p:nvPr>
            <p:ph type="title"/>
          </p:nvPr>
        </p:nvSpPr>
        <p:spPr>
          <a:xfrm>
            <a:off x="457200" y="274638"/>
            <a:ext cx="8229600" cy="715962"/>
          </a:xfrm>
        </p:spPr>
        <p:txBody>
          <a:bodyPr>
            <a:normAutofit/>
          </a:bodyPr>
          <a:lstStyle/>
          <a:p>
            <a:r>
              <a:rPr lang="en-US" dirty="0" smtClean="0"/>
              <a:t>Cultural Revolution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5638800"/>
            <a:ext cx="1219200" cy="1219200"/>
          </a:xfrm>
          <a:prstGeom prst="rect">
            <a:avLst/>
          </a:prstGeom>
        </p:spPr>
      </p:pic>
      <p:pic>
        <p:nvPicPr>
          <p:cNvPr id="1026" name="Picture 2" descr="Three bone needles Xiaogushan, China"/>
          <p:cNvPicPr>
            <a:picLocks noChangeAspect="1" noChangeArrowheads="1"/>
          </p:cNvPicPr>
          <p:nvPr/>
        </p:nvPicPr>
        <p:blipFill rotWithShape="1">
          <a:blip r:embed="rId4">
            <a:extLst>
              <a:ext uri="{28A0092B-C50C-407E-A947-70E740481C1C}">
                <a14:useLocalDpi xmlns:a14="http://schemas.microsoft.com/office/drawing/2010/main" val="0"/>
              </a:ext>
            </a:extLst>
          </a:blip>
          <a:srcRect l="23579" t="6878" r="16632" b="5544"/>
          <a:stretch/>
        </p:blipFill>
        <p:spPr bwMode="auto">
          <a:xfrm>
            <a:off x="1295400" y="4020086"/>
            <a:ext cx="1138989" cy="250256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matadornetwork.com/wp-content/uploads/2011/05/informationtech-cavepainti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3864051"/>
            <a:ext cx="4495800" cy="2993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9158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TextBox 7"/>
          <p:cNvSpPr txBox="1"/>
          <p:nvPr/>
        </p:nvSpPr>
        <p:spPr>
          <a:xfrm>
            <a:off x="6629400" y="228600"/>
            <a:ext cx="22860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Human adaptations</a:t>
            </a:r>
            <a:endParaRPr lang="en-US" sz="1600" i="1" dirty="0">
              <a:solidFill>
                <a:schemeClr val="accent3">
                  <a:lumMod val="50000"/>
                </a:schemeClr>
              </a:solidFill>
              <a:latin typeface="Bookman Old Style" pitchFamily="18" charset="0"/>
            </a:endParaRPr>
          </a:p>
        </p:txBody>
      </p:sp>
      <p:sp>
        <p:nvSpPr>
          <p:cNvPr id="7" name="Title 2"/>
          <p:cNvSpPr>
            <a:spLocks noGrp="1"/>
          </p:cNvSpPr>
          <p:nvPr>
            <p:ph type="title"/>
          </p:nvPr>
        </p:nvSpPr>
        <p:spPr>
          <a:xfrm>
            <a:off x="457200" y="274638"/>
            <a:ext cx="8229600" cy="715962"/>
          </a:xfrm>
        </p:spPr>
        <p:txBody>
          <a:bodyPr>
            <a:normAutofit/>
          </a:bodyPr>
          <a:lstStyle/>
          <a:p>
            <a:r>
              <a:rPr lang="en-US" dirty="0" smtClean="0"/>
              <a:t>Evolution Today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5638800"/>
            <a:ext cx="1219200" cy="1219200"/>
          </a:xfrm>
          <a:prstGeom prst="rect">
            <a:avLst/>
          </a:prstGeom>
        </p:spPr>
      </p:pic>
      <p:sp>
        <p:nvSpPr>
          <p:cNvPr id="11" name="Content Placeholder 1"/>
          <p:cNvSpPr>
            <a:spLocks noGrp="1"/>
          </p:cNvSpPr>
          <p:nvPr>
            <p:ph sz="quarter" idx="1"/>
          </p:nvPr>
        </p:nvSpPr>
        <p:spPr>
          <a:xfrm>
            <a:off x="457200" y="1066800"/>
            <a:ext cx="8229600" cy="5410200"/>
          </a:xfrm>
        </p:spPr>
        <p:txBody>
          <a:bodyPr>
            <a:normAutofit/>
          </a:bodyPr>
          <a:lstStyle/>
          <a:p>
            <a:pPr>
              <a:buFont typeface="Arial" pitchFamily="34" charset="0"/>
              <a:buChar char="•"/>
            </a:pPr>
            <a:r>
              <a:rPr lang="en-US" dirty="0" smtClean="0"/>
              <a:t>Variation within our species:</a:t>
            </a:r>
          </a:p>
          <a:p>
            <a:pPr lvl="1">
              <a:buFont typeface="Arial" pitchFamily="34" charset="0"/>
              <a:buChar char="•"/>
            </a:pPr>
            <a:r>
              <a:rPr lang="en-US" dirty="0" smtClean="0"/>
              <a:t>Melanin</a:t>
            </a:r>
          </a:p>
          <a:p>
            <a:pPr lvl="1">
              <a:buFont typeface="Arial" pitchFamily="34" charset="0"/>
              <a:buChar char="•"/>
            </a:pPr>
            <a:r>
              <a:rPr lang="en-US" dirty="0" smtClean="0"/>
              <a:t>Hemoglobin</a:t>
            </a:r>
          </a:p>
          <a:p>
            <a:pPr lvl="1">
              <a:buFont typeface="Arial" pitchFamily="34" charset="0"/>
              <a:buChar char="•"/>
            </a:pPr>
            <a:r>
              <a:rPr lang="en-US" dirty="0" smtClean="0"/>
              <a:t>Lactase</a:t>
            </a:r>
          </a:p>
          <a:p>
            <a:pPr>
              <a:buFont typeface="Arial" pitchFamily="34" charset="0"/>
              <a:buChar char="•"/>
            </a:pPr>
            <a:r>
              <a:rPr lang="en-US" dirty="0" smtClean="0"/>
              <a:t>Resistant bacteria (e.g. MRSA)</a:t>
            </a:r>
          </a:p>
          <a:p>
            <a:pPr>
              <a:buFont typeface="Arial" pitchFamily="34" charset="0"/>
              <a:buChar char="•"/>
            </a:pPr>
            <a:r>
              <a:rPr lang="en-US" dirty="0" smtClean="0"/>
              <a:t>Epigenetics</a:t>
            </a:r>
            <a:endParaRPr lang="en-US" dirty="0" smtClean="0"/>
          </a:p>
          <a:p>
            <a:pPr>
              <a:buFont typeface="Arial" pitchFamily="34" charset="0"/>
              <a:buChar char="•"/>
            </a:pPr>
            <a:endParaRPr lang="en-US" dirty="0" smtClean="0"/>
          </a:p>
          <a:p>
            <a:pPr>
              <a:buFont typeface="Arial" pitchFamily="34" charset="0"/>
              <a:buChar char="•"/>
            </a:pPr>
            <a:endParaRPr lang="en-US" dirty="0" smtClean="0"/>
          </a:p>
        </p:txBody>
      </p:sp>
    </p:spTree>
    <p:extLst>
      <p:ext uri="{BB962C8B-B14F-4D97-AF65-F5344CB8AC3E}">
        <p14:creationId xmlns:p14="http://schemas.microsoft.com/office/powerpoint/2010/main" val="30063997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457200" y="6096000"/>
            <a:ext cx="8229600" cy="715962"/>
          </a:xfrm>
        </p:spPr>
        <p:txBody>
          <a:bodyPr>
            <a:normAutofit/>
          </a:bodyPr>
          <a:lstStyle/>
          <a:p>
            <a:pPr algn="ctr"/>
            <a:r>
              <a:rPr lang="en-US" dirty="0" smtClean="0"/>
              <a:t>Final Challenge</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886" y="152400"/>
            <a:ext cx="4086225"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8134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orizontal Scroll 9"/>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TextBox 7"/>
          <p:cNvSpPr txBox="1"/>
          <p:nvPr/>
        </p:nvSpPr>
        <p:spPr>
          <a:xfrm>
            <a:off x="6629400" y="228600"/>
            <a:ext cx="22860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Human adaptations</a:t>
            </a:r>
            <a:endParaRPr lang="en-US" sz="1600" i="1" dirty="0">
              <a:solidFill>
                <a:schemeClr val="accent3">
                  <a:lumMod val="50000"/>
                </a:schemeClr>
              </a:solidFill>
              <a:latin typeface="Bookman Old Style" pitchFamily="18" charset="0"/>
            </a:endParaRPr>
          </a:p>
        </p:txBody>
      </p:sp>
      <p:sp>
        <p:nvSpPr>
          <p:cNvPr id="7" name="Title 2"/>
          <p:cNvSpPr>
            <a:spLocks noGrp="1"/>
          </p:cNvSpPr>
          <p:nvPr>
            <p:ph type="title"/>
          </p:nvPr>
        </p:nvSpPr>
        <p:spPr>
          <a:xfrm>
            <a:off x="457200" y="274638"/>
            <a:ext cx="8229600" cy="715962"/>
          </a:xfrm>
        </p:spPr>
        <p:txBody>
          <a:bodyPr>
            <a:normAutofit/>
          </a:bodyPr>
          <a:lstStyle/>
          <a:p>
            <a:r>
              <a:rPr lang="en-US" dirty="0" smtClean="0"/>
              <a:t>A Few Good Resources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5638800"/>
            <a:ext cx="1219200" cy="1219200"/>
          </a:xfrm>
          <a:prstGeom prst="rect">
            <a:avLst/>
          </a:prstGeom>
        </p:spPr>
      </p:pic>
      <p:sp>
        <p:nvSpPr>
          <p:cNvPr id="9" name="Content Placeholder 1"/>
          <p:cNvSpPr>
            <a:spLocks noGrp="1"/>
          </p:cNvSpPr>
          <p:nvPr>
            <p:ph sz="quarter" idx="1"/>
          </p:nvPr>
        </p:nvSpPr>
        <p:spPr>
          <a:xfrm>
            <a:off x="457200" y="1066800"/>
            <a:ext cx="8229600" cy="5410200"/>
          </a:xfrm>
        </p:spPr>
        <p:txBody>
          <a:bodyPr/>
          <a:lstStyle/>
          <a:p>
            <a:pPr>
              <a:buFont typeface="Arial" pitchFamily="34" charset="0"/>
              <a:buChar char="•"/>
            </a:pPr>
            <a:r>
              <a:rPr lang="en-US" dirty="0"/>
              <a:t>UC Berkeley's Evolution </a:t>
            </a:r>
            <a:r>
              <a:rPr lang="en-US" dirty="0" smtClean="0"/>
              <a:t>101</a:t>
            </a:r>
          </a:p>
          <a:p>
            <a:pPr marL="0" indent="0">
              <a:buNone/>
            </a:pPr>
            <a:r>
              <a:rPr lang="en-US" dirty="0" smtClean="0"/>
              <a:t>	</a:t>
            </a:r>
            <a:r>
              <a:rPr lang="en-US" dirty="0" smtClean="0">
                <a:hlinkClick r:id="rId4"/>
              </a:rPr>
              <a:t>http</a:t>
            </a:r>
            <a:r>
              <a:rPr lang="en-US" dirty="0">
                <a:hlinkClick r:id="rId4"/>
              </a:rPr>
              <a:t>://evolution.berkeley.edu</a:t>
            </a:r>
            <a:r>
              <a:rPr lang="en-US" dirty="0" smtClean="0">
                <a:hlinkClick r:id="rId4"/>
              </a:rPr>
              <a:t>/</a:t>
            </a:r>
            <a:endParaRPr lang="en-US" dirty="0" smtClean="0"/>
          </a:p>
          <a:p>
            <a:pPr>
              <a:buFont typeface="Arial" pitchFamily="34" charset="0"/>
              <a:buChar char="•"/>
            </a:pPr>
            <a:r>
              <a:rPr lang="en-US" dirty="0" smtClean="0"/>
              <a:t>PBS Evolution Library</a:t>
            </a:r>
          </a:p>
          <a:p>
            <a:pPr marL="0" indent="0">
              <a:buNone/>
            </a:pPr>
            <a:r>
              <a:rPr lang="en-US" dirty="0" smtClean="0"/>
              <a:t>	</a:t>
            </a:r>
            <a:r>
              <a:rPr lang="en-US" dirty="0" smtClean="0">
                <a:hlinkClick r:id="rId5"/>
              </a:rPr>
              <a:t>http</a:t>
            </a:r>
            <a:r>
              <a:rPr lang="en-US" dirty="0">
                <a:hlinkClick r:id="rId5"/>
              </a:rPr>
              <a:t>://www.pbs.org/wgbh/evolution</a:t>
            </a:r>
            <a:r>
              <a:rPr lang="en-US" dirty="0" smtClean="0">
                <a:hlinkClick r:id="rId5"/>
              </a:rPr>
              <a:t>/</a:t>
            </a:r>
            <a:endParaRPr lang="en-US" dirty="0" smtClean="0"/>
          </a:p>
          <a:p>
            <a:pPr>
              <a:buFont typeface="Arial" pitchFamily="34" charset="0"/>
              <a:buChar char="•"/>
            </a:pPr>
            <a:r>
              <a:rPr lang="en-US" dirty="0" smtClean="0"/>
              <a:t>Smithsonian Human Origins Exhibit</a:t>
            </a:r>
          </a:p>
          <a:p>
            <a:pPr marL="0" indent="0">
              <a:buNone/>
            </a:pPr>
            <a:r>
              <a:rPr lang="en-US" dirty="0" smtClean="0"/>
              <a:t>	</a:t>
            </a:r>
            <a:r>
              <a:rPr lang="en-US" dirty="0" smtClean="0">
                <a:hlinkClick r:id="rId6"/>
              </a:rPr>
              <a:t>http</a:t>
            </a:r>
            <a:r>
              <a:rPr lang="en-US" dirty="0">
                <a:hlinkClick r:id="rId6"/>
              </a:rPr>
              <a:t>://humanorigins.si.edu</a:t>
            </a:r>
            <a:r>
              <a:rPr lang="en-US" dirty="0" smtClean="0">
                <a:hlinkClick r:id="rId6"/>
              </a:rPr>
              <a:t>/</a:t>
            </a:r>
            <a:endParaRPr lang="en-US" dirty="0" smtClean="0"/>
          </a:p>
          <a:p>
            <a:pPr>
              <a:buFont typeface="Arial" pitchFamily="34" charset="0"/>
              <a:buChar char="•"/>
            </a:pPr>
            <a:endParaRPr lang="en-US" dirty="0" smtClean="0"/>
          </a:p>
        </p:txBody>
      </p:sp>
      <p:sp>
        <p:nvSpPr>
          <p:cNvPr id="2" name="Rectangle 1"/>
          <p:cNvSpPr/>
          <p:nvPr/>
        </p:nvSpPr>
        <p:spPr>
          <a:xfrm>
            <a:off x="457200" y="5244405"/>
            <a:ext cx="7467600" cy="1384995"/>
          </a:xfrm>
          <a:prstGeom prst="rect">
            <a:avLst/>
          </a:prstGeom>
        </p:spPr>
        <p:txBody>
          <a:bodyPr wrap="square">
            <a:spAutoFit/>
          </a:bodyPr>
          <a:lstStyle/>
          <a:p>
            <a:r>
              <a:rPr lang="en-US" sz="2800" dirty="0"/>
              <a:t>“It is not the strongest of the species that survives, nor the most intelligent, but the one most responsive to </a:t>
            </a:r>
            <a:r>
              <a:rPr lang="en-US" sz="2800" dirty="0" smtClean="0"/>
              <a:t>change.”</a:t>
            </a:r>
            <a:r>
              <a:rPr lang="en-US" sz="2800" dirty="0"/>
              <a:t> </a:t>
            </a:r>
            <a:r>
              <a:rPr lang="en-US" sz="2800" dirty="0" smtClean="0"/>
              <a:t>- Charles Darwin</a:t>
            </a:r>
            <a:endParaRPr lang="en-US" sz="2800" dirty="0"/>
          </a:p>
        </p:txBody>
      </p:sp>
    </p:spTree>
    <p:extLst>
      <p:ext uri="{BB962C8B-B14F-4D97-AF65-F5344CB8AC3E}">
        <p14:creationId xmlns:p14="http://schemas.microsoft.com/office/powerpoint/2010/main" val="1563032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Spontaneous Generation</a:t>
            </a:r>
            <a:endParaRPr lang="en-US" dirty="0"/>
          </a:p>
        </p:txBody>
      </p:sp>
      <p:sp>
        <p:nvSpPr>
          <p:cNvPr id="7" name="Content Placeholder 1"/>
          <p:cNvSpPr>
            <a:spLocks noGrp="1"/>
          </p:cNvSpPr>
          <p:nvPr>
            <p:ph sz="quarter" idx="1"/>
          </p:nvPr>
        </p:nvSpPr>
        <p:spPr>
          <a:xfrm>
            <a:off x="457200" y="1066800"/>
            <a:ext cx="8229600" cy="5410200"/>
          </a:xfrm>
        </p:spPr>
        <p:txBody>
          <a:bodyPr>
            <a:normAutofit/>
          </a:bodyPr>
          <a:lstStyle/>
          <a:p>
            <a:pPr>
              <a:buFont typeface="Arial" pitchFamily="34" charset="0"/>
              <a:buChar char="•"/>
            </a:pPr>
            <a:r>
              <a:rPr lang="en-US" dirty="0" smtClean="0"/>
              <a:t>Speciation by divine plan:</a:t>
            </a:r>
          </a:p>
          <a:p>
            <a:pPr lvl="1">
              <a:buFont typeface="Arial" pitchFamily="34" charset="0"/>
              <a:buChar char="•"/>
            </a:pPr>
            <a:r>
              <a:rPr lang="en-US" dirty="0" err="1" smtClean="0">
                <a:solidFill>
                  <a:schemeClr val="accent3">
                    <a:lumMod val="50000"/>
                  </a:schemeClr>
                </a:solidFill>
              </a:rPr>
              <a:t>Carolus</a:t>
            </a:r>
            <a:r>
              <a:rPr lang="en-US" dirty="0" smtClean="0">
                <a:solidFill>
                  <a:schemeClr val="accent3">
                    <a:lumMod val="50000"/>
                  </a:schemeClr>
                </a:solidFill>
              </a:rPr>
              <a:t> Linnaeus</a:t>
            </a:r>
          </a:p>
          <a:p>
            <a:pPr lvl="1">
              <a:buFont typeface="Arial" pitchFamily="34" charset="0"/>
              <a:buChar char="•"/>
            </a:pPr>
            <a:r>
              <a:rPr lang="en-US" dirty="0" smtClean="0"/>
              <a:t>Georges </a:t>
            </a:r>
            <a:r>
              <a:rPr lang="en-US" dirty="0"/>
              <a:t>Cuvier</a:t>
            </a:r>
            <a:endParaRPr lang="en-US" dirty="0" smtClean="0"/>
          </a:p>
          <a:p>
            <a:pPr>
              <a:buFont typeface="Arial" pitchFamily="34" charset="0"/>
              <a:buChar char="•"/>
            </a:pPr>
            <a:r>
              <a:rPr lang="en-US" dirty="0" smtClean="0"/>
              <a:t>Speciation by changes between generations:</a:t>
            </a:r>
          </a:p>
          <a:p>
            <a:pPr lvl="1">
              <a:buFont typeface="Arial" pitchFamily="34" charset="0"/>
              <a:buChar char="•"/>
            </a:pPr>
            <a:r>
              <a:rPr lang="en-US" dirty="0" smtClean="0"/>
              <a:t>Louis </a:t>
            </a:r>
            <a:r>
              <a:rPr lang="en-US" dirty="0" err="1" smtClean="0"/>
              <a:t>Maupertius</a:t>
            </a:r>
            <a:endParaRPr lang="en-US" dirty="0" smtClean="0"/>
          </a:p>
          <a:p>
            <a:pPr>
              <a:buFont typeface="Arial" pitchFamily="34" charset="0"/>
              <a:buChar char="•"/>
            </a:pPr>
            <a:r>
              <a:rPr lang="en-US" dirty="0" smtClean="0"/>
              <a:t>Common ancestors:</a:t>
            </a:r>
          </a:p>
          <a:p>
            <a:pPr lvl="1">
              <a:buFont typeface="Arial" pitchFamily="34" charset="0"/>
              <a:buChar char="•"/>
            </a:pPr>
            <a:r>
              <a:rPr lang="en-US" dirty="0"/>
              <a:t>G. L. L. </a:t>
            </a:r>
            <a:r>
              <a:rPr lang="en-US" dirty="0" smtClean="0"/>
              <a:t>Buffon</a:t>
            </a:r>
          </a:p>
          <a:p>
            <a:pPr lvl="1">
              <a:buFont typeface="Arial" pitchFamily="34" charset="0"/>
              <a:buChar char="•"/>
            </a:pPr>
            <a:r>
              <a:rPr lang="en-US" dirty="0" smtClean="0"/>
              <a:t>Erasmus Darwin - </a:t>
            </a:r>
            <a:r>
              <a:rPr lang="en-US" i="1" dirty="0" err="1" smtClean="0"/>
              <a:t>Zoonomia</a:t>
            </a:r>
            <a:endParaRPr lang="en-US" dirty="0" smtClean="0"/>
          </a:p>
          <a:p>
            <a:pPr>
              <a:buFont typeface="Arial" pitchFamily="34" charset="0"/>
              <a:buChar char="•"/>
            </a:pPr>
            <a:r>
              <a:rPr lang="en-US" dirty="0" smtClean="0"/>
              <a:t>Proposals for natural selection:</a:t>
            </a:r>
          </a:p>
          <a:p>
            <a:pPr lvl="1">
              <a:buFont typeface="Arial" pitchFamily="34" charset="0"/>
              <a:buChar char="•"/>
            </a:pPr>
            <a:r>
              <a:rPr lang="en-US" dirty="0" smtClean="0"/>
              <a:t>Denis Diderot</a:t>
            </a:r>
          </a:p>
          <a:p>
            <a:pPr lvl="1">
              <a:buFont typeface="Arial" pitchFamily="34" charset="0"/>
              <a:buChar char="•"/>
            </a:pPr>
            <a:r>
              <a:rPr lang="en-US" dirty="0" smtClean="0">
                <a:solidFill>
                  <a:schemeClr val="accent3">
                    <a:lumMod val="50000"/>
                  </a:schemeClr>
                </a:solidFill>
              </a:rPr>
              <a:t>James Burnett</a:t>
            </a:r>
          </a:p>
        </p:txBody>
      </p:sp>
      <p:sp>
        <p:nvSpPr>
          <p:cNvPr id="2" name="Horizontal Scroll 1"/>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 name="TextBox 2"/>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Early Hypotheses</a:t>
            </a:r>
            <a:endParaRPr lang="en-US" sz="1600" i="1" dirty="0">
              <a:solidFill>
                <a:schemeClr val="accent3">
                  <a:lumMod val="50000"/>
                </a:schemeClr>
              </a:solidFill>
              <a:latin typeface="Bookman Old Style" pitchFamily="18" charset="0"/>
            </a:endParaRPr>
          </a:p>
        </p:txBody>
      </p:sp>
      <p:pic>
        <p:nvPicPr>
          <p:cNvPr id="8" name="Picture 3" descr="C:\Users\Emily\AppData\Local\Microsoft\Windows\Temporary Internet Files\Content.IE5\LEBSNLYG\MC9004369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10749">
            <a:off x="7727313" y="5281421"/>
            <a:ext cx="1469266" cy="1469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3479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First Complete Theories</a:t>
            </a:r>
            <a:endParaRPr lang="en-US" dirty="0"/>
          </a:p>
        </p:txBody>
      </p:sp>
      <p:sp>
        <p:nvSpPr>
          <p:cNvPr id="7" name="Content Placeholder 1"/>
          <p:cNvSpPr>
            <a:spLocks noGrp="1"/>
          </p:cNvSpPr>
          <p:nvPr>
            <p:ph sz="quarter" idx="1"/>
          </p:nvPr>
        </p:nvSpPr>
        <p:spPr>
          <a:xfrm>
            <a:off x="457200" y="1066800"/>
            <a:ext cx="8229600" cy="5410200"/>
          </a:xfrm>
        </p:spPr>
        <p:txBody>
          <a:bodyPr>
            <a:normAutofit/>
          </a:bodyPr>
          <a:lstStyle/>
          <a:p>
            <a:pPr>
              <a:buFont typeface="Arial" pitchFamily="34" charset="0"/>
              <a:buChar char="•"/>
            </a:pPr>
            <a:r>
              <a:rPr lang="en-US" dirty="0" smtClean="0"/>
              <a:t>Jean-Baptiste Lamarck – </a:t>
            </a:r>
            <a:r>
              <a:rPr lang="en-US" i="1" dirty="0" err="1"/>
              <a:t>P</a:t>
            </a:r>
            <a:r>
              <a:rPr lang="en-US" i="1" dirty="0" err="1" smtClean="0"/>
              <a:t>hilosophie</a:t>
            </a:r>
            <a:r>
              <a:rPr lang="en-US" i="1" dirty="0" smtClean="0"/>
              <a:t> </a:t>
            </a:r>
            <a:r>
              <a:rPr lang="en-US" i="1" dirty="0" err="1" smtClean="0"/>
              <a:t>Zoologique</a:t>
            </a:r>
            <a:endParaRPr lang="en-US" i="1" dirty="0" smtClean="0"/>
          </a:p>
          <a:p>
            <a:pPr lvl="1">
              <a:buFont typeface="Arial" pitchFamily="34" charset="0"/>
              <a:buChar char="•"/>
            </a:pPr>
            <a:r>
              <a:rPr lang="en-US" dirty="0" smtClean="0"/>
              <a:t>Etienne Saint-</a:t>
            </a:r>
            <a:r>
              <a:rPr lang="en-US" dirty="0" err="1" smtClean="0"/>
              <a:t>Hilaire</a:t>
            </a:r>
            <a:endParaRPr lang="en-US" dirty="0" smtClean="0"/>
          </a:p>
          <a:p>
            <a:pPr lvl="1">
              <a:buFont typeface="Arial" pitchFamily="34" charset="0"/>
              <a:buChar char="•"/>
            </a:pPr>
            <a:r>
              <a:rPr lang="en-US" dirty="0" smtClean="0"/>
              <a:t>Robert Grant</a:t>
            </a:r>
          </a:p>
          <a:p>
            <a:pPr>
              <a:buFont typeface="Arial" pitchFamily="34" charset="0"/>
              <a:buChar char="•"/>
            </a:pPr>
            <a:r>
              <a:rPr lang="en-US" dirty="0" smtClean="0"/>
              <a:t>Robert Chambers – </a:t>
            </a:r>
            <a:r>
              <a:rPr lang="en-US" i="1" dirty="0" smtClean="0"/>
              <a:t>Vestiges of the Natural History of Creation</a:t>
            </a:r>
            <a:endParaRPr lang="en-US" dirty="0" smtClean="0"/>
          </a:p>
          <a:p>
            <a:pPr>
              <a:buFont typeface="Arial" pitchFamily="34" charset="0"/>
              <a:buChar char="•"/>
            </a:pPr>
            <a:r>
              <a:rPr lang="en-US" dirty="0" smtClean="0"/>
              <a:t>Thomas Malthus – </a:t>
            </a:r>
            <a:r>
              <a:rPr lang="en-US" i="1" dirty="0" smtClean="0"/>
              <a:t>An Essay on the Principle of Population</a:t>
            </a:r>
            <a:endParaRPr lang="en-US" dirty="0" smtClean="0"/>
          </a:p>
        </p:txBody>
      </p:sp>
      <p:sp>
        <p:nvSpPr>
          <p:cNvPr id="2" name="Horizontal Scroll 1"/>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 name="TextBox 2"/>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Early Hypotheses</a:t>
            </a:r>
            <a:endParaRPr lang="en-US" sz="1600" i="1" dirty="0">
              <a:solidFill>
                <a:schemeClr val="accent3">
                  <a:lumMod val="50000"/>
                </a:schemeClr>
              </a:solidFill>
              <a:latin typeface="Bookman Old Style" pitchFamily="18" charset="0"/>
            </a:endParaRPr>
          </a:p>
        </p:txBody>
      </p:sp>
      <p:pic>
        <p:nvPicPr>
          <p:cNvPr id="8" name="Picture 3" descr="C:\Users\Emily\AppData\Local\Microsoft\Windows\Temporary Internet Files\Content.IE5\LEBSNLYG\MC90043691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10749">
            <a:off x="7727313" y="5281421"/>
            <a:ext cx="1469266" cy="146926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0675" y="3467100"/>
            <a:ext cx="333375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982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715962"/>
          </a:xfrm>
        </p:spPr>
        <p:txBody>
          <a:bodyPr>
            <a:normAutofit/>
          </a:bodyPr>
          <a:lstStyle/>
          <a:p>
            <a:r>
              <a:rPr lang="en-US" dirty="0" smtClean="0"/>
              <a:t>Competing Schools of Thought</a:t>
            </a:r>
            <a:endParaRPr lang="en-US" dirty="0"/>
          </a:p>
        </p:txBody>
      </p:sp>
      <p:sp>
        <p:nvSpPr>
          <p:cNvPr id="7" name="Content Placeholder 1"/>
          <p:cNvSpPr>
            <a:spLocks noGrp="1"/>
          </p:cNvSpPr>
          <p:nvPr>
            <p:ph sz="quarter" idx="1"/>
          </p:nvPr>
        </p:nvSpPr>
        <p:spPr>
          <a:xfrm>
            <a:off x="247586" y="5791200"/>
            <a:ext cx="8229600" cy="685800"/>
          </a:xfrm>
        </p:spPr>
        <p:txBody>
          <a:bodyPr>
            <a:noAutofit/>
          </a:bodyPr>
          <a:lstStyle/>
          <a:p>
            <a:pPr marL="0" indent="0" algn="ctr">
              <a:buNone/>
            </a:pPr>
            <a:r>
              <a:rPr lang="en-US" sz="3200" dirty="0" smtClean="0"/>
              <a:t>Natural Theology     vs.   </a:t>
            </a:r>
            <a:r>
              <a:rPr lang="en-US" sz="3200" dirty="0" err="1" smtClean="0"/>
              <a:t>Transformationism</a:t>
            </a:r>
            <a:endParaRPr lang="en-US" sz="3200" dirty="0" smtClean="0"/>
          </a:p>
        </p:txBody>
      </p:sp>
      <p:sp>
        <p:nvSpPr>
          <p:cNvPr id="2" name="Horizontal Scroll 1"/>
          <p:cNvSpPr/>
          <p:nvPr/>
        </p:nvSpPr>
        <p:spPr>
          <a:xfrm>
            <a:off x="6629400" y="38100"/>
            <a:ext cx="2209800" cy="6858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 name="TextBox 2"/>
          <p:cNvSpPr txBox="1"/>
          <p:nvPr/>
        </p:nvSpPr>
        <p:spPr>
          <a:xfrm>
            <a:off x="6705600" y="228600"/>
            <a:ext cx="2133600" cy="338554"/>
          </a:xfrm>
          <a:prstGeom prst="rect">
            <a:avLst/>
          </a:prstGeom>
          <a:noFill/>
        </p:spPr>
        <p:txBody>
          <a:bodyPr wrap="square" rtlCol="0">
            <a:spAutoFit/>
          </a:bodyPr>
          <a:lstStyle/>
          <a:p>
            <a:pPr algn="ctr"/>
            <a:r>
              <a:rPr lang="en-US" sz="1600" i="1" dirty="0" smtClean="0">
                <a:solidFill>
                  <a:schemeClr val="accent3">
                    <a:lumMod val="50000"/>
                  </a:schemeClr>
                </a:solidFill>
                <a:latin typeface="Bookman Old Style" pitchFamily="18" charset="0"/>
              </a:rPr>
              <a:t>Early Hypotheses</a:t>
            </a:r>
            <a:endParaRPr lang="en-US" sz="1600" i="1" dirty="0">
              <a:solidFill>
                <a:schemeClr val="accent3">
                  <a:lumMod val="50000"/>
                </a:schemeClr>
              </a:solidFill>
              <a:latin typeface="Bookman Old Style" pitchFamily="18" charset="0"/>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8955" y="1600200"/>
            <a:ext cx="3505445" cy="3908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descr="http://upload.wikimedia.org/wikipedia/commons/f/f3/Georges_Cuvi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95400"/>
            <a:ext cx="3476009" cy="4347146"/>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a:xfrm>
            <a:off x="3733800" y="1066800"/>
            <a:ext cx="2209800" cy="1200329"/>
          </a:xfrm>
          <a:prstGeom prst="wedgeRoundRectCallout">
            <a:avLst>
              <a:gd name="adj1" fmla="val 48985"/>
              <a:gd name="adj2" fmla="val 80420"/>
              <a:gd name="adj3" fmla="val 16667"/>
            </a:avLst>
          </a:prstGeom>
          <a:no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TextBox 4"/>
          <p:cNvSpPr txBox="1"/>
          <p:nvPr/>
        </p:nvSpPr>
        <p:spPr>
          <a:xfrm>
            <a:off x="3810000" y="1036320"/>
            <a:ext cx="2057400" cy="1200329"/>
          </a:xfrm>
          <a:prstGeom prst="rect">
            <a:avLst/>
          </a:prstGeom>
          <a:noFill/>
        </p:spPr>
        <p:txBody>
          <a:bodyPr wrap="square" rtlCol="0">
            <a:spAutoFit/>
          </a:bodyPr>
          <a:lstStyle/>
          <a:p>
            <a:pPr algn="ctr"/>
            <a:r>
              <a:rPr lang="en-US" sz="3600" dirty="0" err="1" smtClean="0"/>
              <a:t>Tu</a:t>
            </a:r>
            <a:r>
              <a:rPr lang="en-US" sz="3600" dirty="0" smtClean="0"/>
              <a:t> </a:t>
            </a:r>
            <a:r>
              <a:rPr lang="en-US" sz="3600" dirty="0" err="1" smtClean="0"/>
              <a:t>es</a:t>
            </a:r>
            <a:r>
              <a:rPr lang="en-US" sz="3600" dirty="0" smtClean="0"/>
              <a:t> b</a:t>
            </a:r>
            <a:r>
              <a:rPr lang="en-US" sz="3600" dirty="0" smtClean="0">
                <a:latin typeface="Times New Roman"/>
                <a:cs typeface="Times New Roman"/>
              </a:rPr>
              <a:t>ê</a:t>
            </a:r>
            <a:r>
              <a:rPr lang="en-US" sz="3600" dirty="0" smtClean="0"/>
              <a:t>te.</a:t>
            </a:r>
            <a:endParaRPr lang="en-US" sz="3600" dirty="0"/>
          </a:p>
        </p:txBody>
      </p:sp>
      <p:sp>
        <p:nvSpPr>
          <p:cNvPr id="12" name="Rounded Rectangular Callout 11"/>
          <p:cNvSpPr/>
          <p:nvPr/>
        </p:nvSpPr>
        <p:spPr>
          <a:xfrm>
            <a:off x="3039091" y="4069137"/>
            <a:ext cx="2362200" cy="1200329"/>
          </a:xfrm>
          <a:prstGeom prst="wedgeRoundRectCallout">
            <a:avLst>
              <a:gd name="adj1" fmla="val -44521"/>
              <a:gd name="adj2" fmla="val -101025"/>
              <a:gd name="adj3" fmla="val 16667"/>
            </a:avLst>
          </a:prstGeom>
          <a:no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2895600" y="4069136"/>
            <a:ext cx="2667000" cy="1200329"/>
          </a:xfrm>
          <a:prstGeom prst="rect">
            <a:avLst/>
          </a:prstGeom>
          <a:noFill/>
        </p:spPr>
        <p:txBody>
          <a:bodyPr wrap="square" rtlCol="0">
            <a:spAutoFit/>
          </a:bodyPr>
          <a:lstStyle/>
          <a:p>
            <a:pPr algn="ctr"/>
            <a:r>
              <a:rPr lang="en-US" sz="3600" dirty="0" smtClean="0"/>
              <a:t>No, </a:t>
            </a:r>
            <a:r>
              <a:rPr lang="en-US" sz="3600" dirty="0" err="1" smtClean="0"/>
              <a:t>tu</a:t>
            </a:r>
            <a:r>
              <a:rPr lang="en-US" sz="3600" dirty="0" smtClean="0"/>
              <a:t> </a:t>
            </a:r>
          </a:p>
          <a:p>
            <a:pPr algn="ctr"/>
            <a:r>
              <a:rPr lang="en-US" sz="3600" dirty="0" err="1" smtClean="0"/>
              <a:t>es</a:t>
            </a:r>
            <a:r>
              <a:rPr lang="en-US" sz="3600" dirty="0" smtClean="0"/>
              <a:t> </a:t>
            </a:r>
            <a:r>
              <a:rPr lang="en-US" sz="3600" dirty="0"/>
              <a:t>b</a:t>
            </a:r>
            <a:r>
              <a:rPr lang="en-US" sz="3600" dirty="0">
                <a:latin typeface="Times New Roman"/>
                <a:cs typeface="Times New Roman"/>
              </a:rPr>
              <a:t>ê</a:t>
            </a:r>
            <a:r>
              <a:rPr lang="en-US" sz="3600" dirty="0"/>
              <a:t>te</a:t>
            </a:r>
            <a:r>
              <a:rPr lang="en-US" sz="3600" dirty="0" smtClean="0"/>
              <a:t>.</a:t>
            </a:r>
            <a:endParaRPr lang="en-US" sz="3600" dirty="0"/>
          </a:p>
        </p:txBody>
      </p:sp>
      <p:pic>
        <p:nvPicPr>
          <p:cNvPr id="8" name="Picture 3" descr="C:\Users\Emily\AppData\Local\Microsoft\Windows\Temporary Internet Files\Content.IE5\LEBSNLYG\MC900436915[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710749">
            <a:off x="7727313" y="5281421"/>
            <a:ext cx="1469266" cy="1469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24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2" grpId="0" animBg="1"/>
      <p:bldP spid="1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2784</TotalTime>
  <Words>5619</Words>
  <Application>Microsoft Office PowerPoint</Application>
  <PresentationFormat>On-screen Show (4:3)</PresentationFormat>
  <Paragraphs>935</Paragraphs>
  <Slides>64</Slides>
  <Notes>64</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Oriel</vt:lpstr>
      <vt:lpstr>What Makes Us Human?</vt:lpstr>
      <vt:lpstr>Introductions!</vt:lpstr>
      <vt:lpstr>Introductions!</vt:lpstr>
      <vt:lpstr>Overview</vt:lpstr>
      <vt:lpstr>Early Hypotheses</vt:lpstr>
      <vt:lpstr>Early Hypotheses</vt:lpstr>
      <vt:lpstr>Spontaneous Generation</vt:lpstr>
      <vt:lpstr>First Complete Theories</vt:lpstr>
      <vt:lpstr>Competing Schools of Thought</vt:lpstr>
      <vt:lpstr>Natural Theology</vt:lpstr>
      <vt:lpstr>Transformationism</vt:lpstr>
      <vt:lpstr>Early Hypotheses</vt:lpstr>
      <vt:lpstr>Natural Selection &amp; Pangenesis</vt:lpstr>
      <vt:lpstr>Ex: Orthogenesis &amp; Lamarckism</vt:lpstr>
      <vt:lpstr>Natural Selection: Problems</vt:lpstr>
      <vt:lpstr>Natural Selection: Solutions</vt:lpstr>
      <vt:lpstr>Mendelian Genetics</vt:lpstr>
      <vt:lpstr>Mendelian Genetics</vt:lpstr>
      <vt:lpstr>20th Century Developments</vt:lpstr>
      <vt:lpstr>Population Genetics</vt:lpstr>
      <vt:lpstr>Genetic Recombination</vt:lpstr>
      <vt:lpstr>Possible Mutations</vt:lpstr>
      <vt:lpstr>Selection for Evolution</vt:lpstr>
      <vt:lpstr>Types of Selection</vt:lpstr>
      <vt:lpstr>Sources of Variation</vt:lpstr>
      <vt:lpstr>Hardy-Weinberg Equilirbium</vt:lpstr>
      <vt:lpstr>Phylogenetic Trees</vt:lpstr>
      <vt:lpstr>A Few Homologies</vt:lpstr>
      <vt:lpstr>Universal Phylogenetic Tree</vt:lpstr>
      <vt:lpstr>Major Extinctions</vt:lpstr>
      <vt:lpstr>Timeline of Life</vt:lpstr>
      <vt:lpstr>Metazoa (Animals)</vt:lpstr>
      <vt:lpstr>Animal or Not?</vt:lpstr>
      <vt:lpstr>Speciation</vt:lpstr>
      <vt:lpstr>Animal Development</vt:lpstr>
      <vt:lpstr>Animal Development</vt:lpstr>
      <vt:lpstr>Hox Genes</vt:lpstr>
      <vt:lpstr>Primate Phylogeny</vt:lpstr>
      <vt:lpstr>Anatomy &amp; Physiology</vt:lpstr>
      <vt:lpstr>Behavior</vt:lpstr>
      <vt:lpstr>Is it Language?</vt:lpstr>
      <vt:lpstr>Hominid Ancestors</vt:lpstr>
      <vt:lpstr>Hominid Ancestors</vt:lpstr>
      <vt:lpstr>Single vs. Multiregional Origin</vt:lpstr>
      <vt:lpstr>Adam &amp; Eve</vt:lpstr>
      <vt:lpstr>PowerPoint Presentation</vt:lpstr>
      <vt:lpstr>“Ardi” Ar. ramidus</vt:lpstr>
      <vt:lpstr>“Lucy” A. Afarensis</vt:lpstr>
      <vt:lpstr>“The Mystery Skull” H. habilis</vt:lpstr>
      <vt:lpstr>“Turkana Boy” &amp; “Java Man” H. erectus</vt:lpstr>
      <vt:lpstr>“The Hobbit” H. Floresiensis</vt:lpstr>
      <vt:lpstr>H. (Sapiens) Neanderthalensis</vt:lpstr>
      <vt:lpstr>Human Adaptations</vt:lpstr>
      <vt:lpstr>Skeleton</vt:lpstr>
      <vt:lpstr>Bipedalism</vt:lpstr>
      <vt:lpstr>Brain Size &amp; Structure</vt:lpstr>
      <vt:lpstr>Tools &amp; Hunting</vt:lpstr>
      <vt:lpstr>Social Groups</vt:lpstr>
      <vt:lpstr>Social Groups</vt:lpstr>
      <vt:lpstr>Language</vt:lpstr>
      <vt:lpstr>Cultural Revolution</vt:lpstr>
      <vt:lpstr>Evolution Today</vt:lpstr>
      <vt:lpstr>Final Challenge</vt:lpstr>
      <vt:lpstr>A Few Good Resources</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Us Human?</dc:title>
  <dc:creator>Emily Jones</dc:creator>
  <cp:lastModifiedBy>Emily Jones</cp:lastModifiedBy>
  <cp:revision>229</cp:revision>
  <dcterms:created xsi:type="dcterms:W3CDTF">2012-03-05T18:48:34Z</dcterms:created>
  <dcterms:modified xsi:type="dcterms:W3CDTF">2012-03-10T12:31:43Z</dcterms:modified>
</cp:coreProperties>
</file>